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Lst>
  <p:sldSz cy="5143500" cx="9144000"/>
  <p:notesSz cx="6858000" cy="9144000"/>
  <p:embeddedFontLst>
    <p:embeddedFont>
      <p:font typeface="Proxima Nova"/>
      <p:regular r:id="rId172"/>
      <p:bold r:id="rId173"/>
      <p:italic r:id="rId174"/>
      <p:boldItalic r:id="rId1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175" Type="http://schemas.openxmlformats.org/officeDocument/2006/relationships/font" Target="fonts/ProximaNova-boldItalic.fntdata"/><Relationship Id="rId39" Type="http://schemas.openxmlformats.org/officeDocument/2006/relationships/slide" Target="slides/slide34.xml"/><Relationship Id="rId174" Type="http://schemas.openxmlformats.org/officeDocument/2006/relationships/font" Target="fonts/ProximaNova-italic.fntdata"/><Relationship Id="rId38" Type="http://schemas.openxmlformats.org/officeDocument/2006/relationships/slide" Target="slides/slide33.xml"/><Relationship Id="rId173" Type="http://schemas.openxmlformats.org/officeDocument/2006/relationships/font" Target="fonts/ProximaNov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ProximaNova-regular.fntdata"/><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martbear.com/learn/code-review/best-practices-for-peer-code-review/"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308ad9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308ad9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how this happens in reality. How many people here conduct code reviews on a regular basis?</a:t>
            </a:r>
            <a:endParaRPr/>
          </a:p>
          <a:p>
            <a:pPr indent="0" lvl="0" marL="0" rtl="0" algn="l">
              <a:spcBef>
                <a:spcPts val="0"/>
              </a:spcBef>
              <a:spcAft>
                <a:spcPts val="0"/>
              </a:spcAft>
              <a:buNone/>
            </a:pPr>
            <a:r>
              <a:rPr lang="en"/>
              <a:t>How is this work scoped out? What’s the cost (man hours/business)?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41e8d049a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41e8d049a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41e8d049a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41e8d049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41e8d049a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41e8d049a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4392a00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4392a00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392a002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392a002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392a002b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4392a002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392a002b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4392a002b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392a002b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392a002b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392a002b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392a002b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4392a002b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4392a002b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308ad9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308ad9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https://smartbear.com/learn/code-review/best-practices-for-peer-code-review/</a:t>
            </a:r>
            <a:r>
              <a:rPr lang="en"/>
              <a:t> - 400 lines of code per hour</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4392a002b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4392a002b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392a002b5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392a002b5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3fbfabc9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fbfabc9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41e8d049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41e8d049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42ecb8ec3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2ecb8ec3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1e8d049a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1e8d049a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41e8d049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41e8d049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392a002b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392a002b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392a002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4392a002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Proxima Nova"/>
                <a:ea typeface="Proxima Nova"/>
                <a:cs typeface="Proxima Nova"/>
                <a:sym typeface="Proxima Nova"/>
              </a:rPr>
              <a:t>Are logs enabled in skea_django? Where do they go? What’s in them? What about keystone?</a:t>
            </a:r>
            <a:endParaRPr sz="6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4392a002b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4392a002b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3308ad9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3308ad9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392a002b5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4392a002b5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3fbfabc9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fbfabc9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0a297ca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0a297ca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42ecb8ec3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42ecb8ec3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0a297caa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40a297caa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40a297ca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40a297ca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42ecb8ec3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42ecb8ec3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4392a002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392a002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392a00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392a00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40a297caa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0a297ca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0995df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0995df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40a297ca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40a297ca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4392a002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4392a002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4392a002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4392a002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392a002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4392a002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4392a002b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4392a002b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4392a002b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4392a002b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392a002b5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392a002b5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4392a002b5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4392a002b5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392a002b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392a002b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3fbfabc9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fbfabc9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92a002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92a002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3fbfabc9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fbfabc9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2ecb8ec3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2ecb8ec3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3fbfabc9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fbfabc9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392a002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4392a002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4392a002b5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4392a002b5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392a002b5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4392a002b5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4392a002b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4392a002b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392a002b5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392a002b5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392a002b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4392a002b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392a002b5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4392a002b5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bafec7b2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afec7b2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4392a002b5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392a002b5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4392a002b5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4392a002b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3fbfabc9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fbfabc9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3fbfabc9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fbfabc9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42ecb8ec3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42ecb8ec3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3fbfabc9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fbfabc9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60c4c12d0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60c4c12d0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392a002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4392a002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3fbfabc9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fbfabc9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4392a002b5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392a002b5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bafec7b2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afec7b2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4392a002b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4392a002b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4392a002b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4392a002b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4392a002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4392a002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e3b3e66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e3b3e66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e3b3e66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4e3b3e66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42ecb8ec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42ecb8ec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43c4fa37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43c4fa37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bafec7b2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bafec7b2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bfabc9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fbfabc9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351cd2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351cd2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1efeac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1efeac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4834c39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4834c39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576e6e8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576e6e8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576e6e8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576e6e8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7576e6e80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7576e6e80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fbfabc9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fbfabc9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1e8d049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1e8d049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fdc0008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fdc0008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yourself as an FBI profiler but instead of serial killers… its apps and their developers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fdc0008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fdc0008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1e8d049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1e8d049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2bb273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2bb273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bafec7b2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bafec7b2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ecb8ec3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ecb8ec3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308ad9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3308ad9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3308ad9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3308ad9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3308ad9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3308ad9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2ecb8ec3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2ecb8ec3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Keystone and Take Notes about its purpose</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3308ad9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3308ad9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3308ad9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3308ad9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25a4f3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25a4f3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1e8d049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1e8d049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2bb273d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bb273d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392a002b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392a002b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2ecb8ec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2ecb8ec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0aa7f72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0aa7f72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0aa7f72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0aa7f72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0aa7f724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0aa7f724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0aa7f724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0aa7f724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fbfabc9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fbfabc9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2ecb8ec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2ecb8ec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0fb1fc6a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0fb1fc6a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0fb1fc6a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0fb1fc6a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2bb273d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2bb273d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bafec7b2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bafec7b2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2bb273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2bb273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2bb273d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2bb273d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2bb273d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2bb273d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0aa7f724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0aa7f724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0fb1fc6a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0fb1fc6a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368359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368359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2ecb8e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2ecb8e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2ecb8ec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2ecb8ec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0fb1fc6a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0fb1fc6a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2ecb8ec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2ecb8ec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7576e6e8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7576e6e8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2ecb8ec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2ecb8ec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2ecb8ec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2ecb8ec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2ecb8ec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2ecb8ec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27fde11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27fde11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20b654f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20b654f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2ecb8ec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2ecb8ec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627fde11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27fde11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2ecb8ec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2ecb8ec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392a002b5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392a002b5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commit needs to be fixed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2ecb8ec3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2ecb8ec3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bafec7b2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afec7b2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2ecb8ec3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2ecb8ec3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2ecb8ec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2ecb8ec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42ecb8ec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42ecb8ec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2ecb8ec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42ecb8ec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392a002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392a002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392a002b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392a002b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392a002b5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4392a002b5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4392a002b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4392a002b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392a002b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392a002b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4392a002b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4392a002b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fbfabc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fbfabc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is designed to teach about the approach to conducting security code reviews, no the specifics of any one language. We will be talking about our experience conducting code reviews over the last 15 years, how we go about it, and practice the techniques we have found successful.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625a4f35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25a4f35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2ecb8ec3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2ecb8ec3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42ecb8ec3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42ecb8ec3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42ecb8ec3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42ecb8ec3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2ecb8ec3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2ecb8ec3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392a002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392a002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2ecb8ec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2ecb8ec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42ecb8ec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42ecb8ec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42ecb8ec3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42ecb8ec3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2ecb8ec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2ecb8e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3308ad9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3308ad9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 is the generic activity list we follow each time we conduct a review. It’s important to hit 1-3 FIRST before digging into actual vulnerability discovery. Expect to spend at least as much time doing this as anything else. We will refer back to this framework again and again during this course.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4392a002b5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392a002b5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392a002b5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392a002b5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7576e6e8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7576e6e8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1e8d049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1e8d049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392a002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392a002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2ecb8ec3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2ecb8ec3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392a00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392a00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392a002b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392a002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1e8d049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1e8d049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1e8d049a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1e8d049a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1.png"/><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 Id="rId3"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 Id="rId3" Type="http://schemas.openxmlformats.org/officeDocument/2006/relationships/image" Target="../media/image5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8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3.xml"/><Relationship Id="rId3" Type="http://schemas.openxmlformats.org/officeDocument/2006/relationships/image" Target="../media/image67.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8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 Id="rId3" Type="http://schemas.openxmlformats.org/officeDocument/2006/relationships/image" Target="../media/image7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hyperlink" Target="https://www.owasp.org/index.php/OWASP_Code_Review_Guide_Table_of_Contents" TargetMode="External"/><Relationship Id="rId4" Type="http://schemas.openxmlformats.org/officeDocument/2006/relationships/hyperlink" Target="https://arch.simplicable.com/arch/new/secure-code-review-checklist" TargetMode="External"/><Relationship Id="rId11" Type="http://schemas.openxmlformats.org/officeDocument/2006/relationships/hyperlink" Target="https://www.owasp.org/index.php/Category:OWASP_Application_Security_Verification_Standard_Project" TargetMode="External"/><Relationship Id="rId10" Type="http://schemas.openxmlformats.org/officeDocument/2006/relationships/hyperlink" Target="https://en.wikipedia.org/wiki/Principle_of_least_privilege" TargetMode="External"/><Relationship Id="rId9" Type="http://schemas.openxmlformats.org/officeDocument/2006/relationships/hyperlink" Target="https://en.wikipedia.org/wiki/Layered_security" TargetMode="External"/><Relationship Id="rId5" Type="http://schemas.openxmlformats.org/officeDocument/2006/relationships/hyperlink" Target="http://resources.infosecinstitute.com/secure-code-review-practical-approach/#gref" TargetMode="External"/><Relationship Id="rId6" Type="http://schemas.openxmlformats.org/officeDocument/2006/relationships/hyperlink" Target="https://www.owasp.org/index.php/Input_Validation_Cheat_Sheet" TargetMode="External"/><Relationship Id="rId7" Type="http://schemas.openxmlformats.org/officeDocument/2006/relationships/hyperlink" Target="https://www.owasp.org/index.php/XSS_(Cross_Site_Scripting)_Prevention_Cheat_Sheet" TargetMode="External"/><Relationship Id="rId8" Type="http://schemas.openxmlformats.org/officeDocument/2006/relationships/hyperlink" Target="https://docs.google.com/document/d/1ovG_qSqpbS1q2OpEX1Jo08w8dVdi4un1JT7CLz5unX4/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7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6.xml"/><Relationship Id="rId3" Type="http://schemas.openxmlformats.org/officeDocument/2006/relationships/hyperlink" Target="mailto:cktricky@gmail.com" TargetMode="External"/><Relationship Id="rId4" Type="http://schemas.openxmlformats.org/officeDocument/2006/relationships/hyperlink" Target="mailto:seth@redpointsecurit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keystonejs/keystone" TargetMode="External"/><Relationship Id="rId4" Type="http://schemas.openxmlformats.org/officeDocument/2006/relationships/image" Target="../media/image17.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zactly/handouts/blob/master/example_template.md" TargetMode="External"/><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keystonejs.com" TargetMode="Externa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29.png"/><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7.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Seth &amp; Ken’s Excellent Adventures (in Secure Code Review)</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AppSec Amsterdam- 2019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p:txBody>
      </p:sp>
      <p:pic>
        <p:nvPicPr>
          <p:cNvPr id="118" name="Google Shape;118;p22"/>
          <p:cNvPicPr preferRelativeResize="0"/>
          <p:nvPr/>
        </p:nvPicPr>
        <p:blipFill>
          <a:blip r:embed="rId3">
            <a:alphaModFix/>
          </a:blip>
          <a:stretch>
            <a:fillRect/>
          </a:stretch>
        </p:blipFill>
        <p:spPr>
          <a:xfrm>
            <a:off x="1254963" y="1165400"/>
            <a:ext cx="6634074" cy="37316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837" name="Google Shape;837;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 management events such as authentication failures, password resets, password changes, account lockout and disabled accounts handled?</a:t>
            </a:r>
            <a:endParaRPr sz="1900"/>
          </a:p>
          <a:p>
            <a:pPr indent="-349250" lvl="0" marL="457200" rtl="0" algn="l">
              <a:spcBef>
                <a:spcPts val="0"/>
              </a:spcBef>
              <a:spcAft>
                <a:spcPts val="0"/>
              </a:spcAft>
              <a:buSzPts val="1900"/>
              <a:buChar char="●"/>
            </a:pPr>
            <a:r>
              <a:rPr lang="en" sz="1900"/>
              <a:t>Are suspicious event handling such as multiple failed login attempts, session replay and attempted access to restricted resources handled properly?</a:t>
            </a:r>
            <a:endParaRPr sz="1900"/>
          </a:p>
          <a:p>
            <a:pPr indent="-349250" lvl="0" marL="457200" rtl="0" algn="l">
              <a:spcBef>
                <a:spcPts val="0"/>
              </a:spcBef>
              <a:spcAft>
                <a:spcPts val="0"/>
              </a:spcAft>
              <a:buSzPts val="1900"/>
              <a:buChar char="●"/>
            </a:pPr>
            <a:r>
              <a:rPr lang="en" sz="1900"/>
              <a:t>Does the application implement strong password policies?</a:t>
            </a:r>
            <a:endParaRPr sz="1900"/>
          </a:p>
          <a:p>
            <a:pPr indent="-349250" lvl="0" marL="457200" rtl="0" algn="l">
              <a:spcBef>
                <a:spcPts val="0"/>
              </a:spcBef>
              <a:spcAft>
                <a:spcPts val="0"/>
              </a:spcAft>
              <a:buSzPts val="1900"/>
              <a:buChar char="●"/>
            </a:pPr>
            <a:r>
              <a:rPr lang="en" sz="1900"/>
              <a:t>Are authentication credentials being passed using technologies that could be cached (HTTP GET, lack of proper cache-control settings)?</a:t>
            </a:r>
            <a:endParaRPr sz="1900"/>
          </a:p>
          <a:p>
            <a:pPr indent="-349250" lvl="0" marL="457200" rtl="0" algn="l">
              <a:spcBef>
                <a:spcPts val="0"/>
              </a:spcBef>
              <a:spcAft>
                <a:spcPts val="0"/>
              </a:spcAft>
              <a:buSzPts val="1900"/>
              <a:buChar char="●"/>
            </a:pPr>
            <a:r>
              <a:rPr lang="en" sz="1900"/>
              <a:t>If applicable, are encryption mechanisms in place during authentication for secure communications (TLS, etc)?</a:t>
            </a:r>
            <a:endParaRPr sz="19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(Sessions)</a:t>
            </a:r>
            <a:endParaRPr/>
          </a:p>
        </p:txBody>
      </p:sp>
      <p:sp>
        <p:nvSpPr>
          <p:cNvPr id="843" name="Google Shape;843;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Are encryption and hashing used properly?</a:t>
            </a:r>
            <a:endParaRPr sz="2300"/>
          </a:p>
          <a:p>
            <a:pPr indent="-374650" lvl="0" marL="457200" rtl="0" algn="l">
              <a:spcBef>
                <a:spcPts val="0"/>
              </a:spcBef>
              <a:spcAft>
                <a:spcPts val="0"/>
              </a:spcAft>
              <a:buSzPts val="2300"/>
              <a:buChar char="●"/>
            </a:pPr>
            <a:r>
              <a:rPr lang="en" sz="2300"/>
              <a:t>Do encryption protocols use strong algorithms and industry-standard key lengths?</a:t>
            </a:r>
            <a:endParaRPr sz="2300"/>
          </a:p>
          <a:p>
            <a:pPr indent="-374650" lvl="0" marL="457200" rtl="0" algn="l">
              <a:spcBef>
                <a:spcPts val="0"/>
              </a:spcBef>
              <a:spcAft>
                <a:spcPts val="0"/>
              </a:spcAft>
              <a:buSzPts val="2300"/>
              <a:buChar char="●"/>
            </a:pPr>
            <a:r>
              <a:rPr lang="en" sz="2300"/>
              <a:t>Are authentication tokens set with time limits?</a:t>
            </a:r>
            <a:endParaRPr sz="2300"/>
          </a:p>
          <a:p>
            <a:pPr indent="-374650" lvl="0" marL="457200" rtl="0" algn="l">
              <a:spcBef>
                <a:spcPts val="0"/>
              </a:spcBef>
              <a:spcAft>
                <a:spcPts val="0"/>
              </a:spcAft>
              <a:buSzPts val="2300"/>
              <a:buChar char="●"/>
            </a:pPr>
            <a:r>
              <a:rPr lang="en" sz="2300"/>
              <a:t>Are cookies security </a:t>
            </a:r>
            <a:r>
              <a:rPr lang="en" sz="2300"/>
              <a:t>parameters</a:t>
            </a:r>
            <a:r>
              <a:rPr lang="en" sz="2300"/>
              <a:t> set properly (e.g. Secure, HTTPOnly, path)?</a:t>
            </a:r>
            <a:endParaRPr sz="2300"/>
          </a:p>
          <a:p>
            <a:pPr indent="-374650" lvl="0" marL="457200" rtl="0" algn="l">
              <a:spcBef>
                <a:spcPts val="0"/>
              </a:spcBef>
              <a:spcAft>
                <a:spcPts val="0"/>
              </a:spcAft>
              <a:buSzPts val="2300"/>
              <a:buChar char="●"/>
            </a:pPr>
            <a:r>
              <a:rPr lang="en" sz="2300"/>
              <a:t>Are session IDs sent over a secure channel?</a:t>
            </a:r>
            <a:endParaRPr sz="2300"/>
          </a:p>
          <a:p>
            <a:pPr indent="-374650" lvl="0" marL="457200" rtl="0" algn="l">
              <a:spcBef>
                <a:spcPts val="0"/>
              </a:spcBef>
              <a:spcAft>
                <a:spcPts val="0"/>
              </a:spcAft>
              <a:buSzPts val="2300"/>
              <a:buChar char="●"/>
            </a:pPr>
            <a:r>
              <a:rPr lang="en" sz="2300"/>
              <a:t>Are session IDs invalidated before a new login is made?</a:t>
            </a:r>
            <a:endParaRPr sz="2300"/>
          </a:p>
          <a:p>
            <a:pPr indent="-374650" lvl="0" marL="457200" rtl="0" algn="l">
              <a:spcBef>
                <a:spcPts val="0"/>
              </a:spcBef>
              <a:spcAft>
                <a:spcPts val="0"/>
              </a:spcAft>
              <a:buSzPts val="2300"/>
              <a:buChar char="●"/>
            </a:pPr>
            <a:r>
              <a:rPr lang="en" sz="2300"/>
              <a:t>Are CSRF tokens set for all authentication requests?</a:t>
            </a:r>
            <a:endParaRPr sz="23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(Registration)</a:t>
            </a:r>
            <a:endParaRPr/>
          </a:p>
        </p:txBody>
      </p:sp>
      <p:sp>
        <p:nvSpPr>
          <p:cNvPr id="849" name="Google Shape;849;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Are limits on application access, such as geographical boundaries, enforced properly?</a:t>
            </a:r>
            <a:endParaRPr sz="2000"/>
          </a:p>
          <a:p>
            <a:pPr indent="-355600" lvl="0" marL="457200" rtl="0" algn="l">
              <a:spcBef>
                <a:spcPts val="0"/>
              </a:spcBef>
              <a:spcAft>
                <a:spcPts val="0"/>
              </a:spcAft>
              <a:buSzPts val="2000"/>
              <a:buChar char="●"/>
            </a:pPr>
            <a:r>
              <a:rPr lang="en" sz="2000"/>
              <a:t>Is there a manual approval process or is access granted automatically?</a:t>
            </a:r>
            <a:endParaRPr sz="2000"/>
          </a:p>
          <a:p>
            <a:pPr indent="-330200" lvl="1" marL="914400" rtl="0" algn="l">
              <a:spcBef>
                <a:spcPts val="0"/>
              </a:spcBef>
              <a:spcAft>
                <a:spcPts val="0"/>
              </a:spcAft>
              <a:buSzPts val="1600"/>
              <a:buChar char="○"/>
            </a:pPr>
            <a:r>
              <a:rPr lang="en" sz="1600"/>
              <a:t>Can the automated process be abused or bypassed using scripting or brute-forcing?</a:t>
            </a:r>
            <a:endParaRPr sz="1600"/>
          </a:p>
          <a:p>
            <a:pPr indent="-355600" lvl="0" marL="457200" rtl="0" algn="l">
              <a:spcBef>
                <a:spcPts val="0"/>
              </a:spcBef>
              <a:spcAft>
                <a:spcPts val="0"/>
              </a:spcAft>
              <a:buSzPts val="2000"/>
              <a:buChar char="●"/>
            </a:pPr>
            <a:r>
              <a:rPr lang="en" sz="2000"/>
              <a:t>In cases where a validation email and link are required, how are the tokens generated?</a:t>
            </a:r>
            <a:endParaRPr sz="2000"/>
          </a:p>
          <a:p>
            <a:pPr indent="-355600" lvl="0" marL="457200" rtl="0" algn="l">
              <a:spcBef>
                <a:spcPts val="0"/>
              </a:spcBef>
              <a:spcAft>
                <a:spcPts val="0"/>
              </a:spcAft>
              <a:buSzPts val="2000"/>
              <a:buChar char="●"/>
            </a:pPr>
            <a:r>
              <a:rPr lang="en" sz="2000"/>
              <a:t>Can users elevate their initial access via mass assignment or business-logic bypasses?</a:t>
            </a:r>
            <a:endParaRPr sz="2000"/>
          </a:p>
          <a:p>
            <a:pPr indent="-355600" lvl="0" marL="457200" rtl="0" algn="l">
              <a:spcBef>
                <a:spcPts val="0"/>
              </a:spcBef>
              <a:spcAft>
                <a:spcPts val="0"/>
              </a:spcAft>
              <a:buSzPts val="2000"/>
              <a:buChar char="●"/>
            </a:pPr>
            <a:r>
              <a:rPr lang="en" sz="2000"/>
              <a:t>Are files and objects owned by a user removed or archived?</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Node</a:t>
            </a:r>
            <a:endParaRPr/>
          </a:p>
        </p:txBody>
      </p:sp>
      <p:pic>
        <p:nvPicPr>
          <p:cNvPr id="855" name="Google Shape;855;p115"/>
          <p:cNvPicPr preferRelativeResize="0"/>
          <p:nvPr/>
        </p:nvPicPr>
        <p:blipFill>
          <a:blip r:embed="rId3">
            <a:alphaModFix/>
          </a:blip>
          <a:stretch>
            <a:fillRect/>
          </a:stretch>
        </p:blipFill>
        <p:spPr>
          <a:xfrm>
            <a:off x="595900" y="1017725"/>
            <a:ext cx="7952200" cy="38656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Django</a:t>
            </a:r>
            <a:endParaRPr/>
          </a:p>
        </p:txBody>
      </p:sp>
      <p:pic>
        <p:nvPicPr>
          <p:cNvPr id="861" name="Google Shape;861;p116"/>
          <p:cNvPicPr preferRelativeResize="0"/>
          <p:nvPr/>
        </p:nvPicPr>
        <p:blipFill>
          <a:blip r:embed="rId3">
            <a:alphaModFix/>
          </a:blip>
          <a:stretch>
            <a:fillRect/>
          </a:stretch>
        </p:blipFill>
        <p:spPr>
          <a:xfrm>
            <a:off x="846275" y="1017725"/>
            <a:ext cx="7451449" cy="39911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7"/>
          <p:cNvSpPr txBox="1"/>
          <p:nvPr>
            <p:ph type="title"/>
          </p:nvPr>
        </p:nvSpPr>
        <p:spPr>
          <a:xfrm>
            <a:off x="265500" y="330100"/>
            <a:ext cx="40452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Authentication</a:t>
            </a:r>
            <a:endParaRPr/>
          </a:p>
        </p:txBody>
      </p:sp>
      <p:sp>
        <p:nvSpPr>
          <p:cNvPr id="867" name="Google Shape;867;p1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68" name="Google Shape;868;p117"/>
          <p:cNvSpPr txBox="1"/>
          <p:nvPr>
            <p:ph idx="1" type="subTitle"/>
          </p:nvPr>
        </p:nvSpPr>
        <p:spPr>
          <a:xfrm>
            <a:off x="265500" y="1186000"/>
            <a:ext cx="4045200" cy="36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Socrates</a:t>
            </a:r>
            <a:endParaRPr b="1"/>
          </a:p>
          <a:p>
            <a:pPr indent="0" lvl="0" marL="0" rtl="0" algn="ctr">
              <a:spcBef>
                <a:spcPts val="0"/>
              </a:spcBef>
              <a:spcAft>
                <a:spcPts val="0"/>
              </a:spcAft>
              <a:buNone/>
            </a:pPr>
            <a:r>
              <a:t/>
            </a:r>
            <a:endParaRPr sz="1300"/>
          </a:p>
          <a:p>
            <a:pPr indent="-361950" lvl="0" marL="457200" rtl="0" algn="l">
              <a:spcBef>
                <a:spcPts val="0"/>
              </a:spcBef>
              <a:spcAft>
                <a:spcPts val="0"/>
              </a:spcAft>
              <a:buSzPts val="2100"/>
              <a:buAutoNum type="arabicPeriod"/>
            </a:pPr>
            <a:r>
              <a:rPr lang="en"/>
              <a:t>Continue review of ~/code/skea_django</a:t>
            </a:r>
            <a:endParaRPr/>
          </a:p>
          <a:p>
            <a:pPr indent="-361950" lvl="1" marL="914400" rtl="0" algn="l">
              <a:spcBef>
                <a:spcPts val="0"/>
              </a:spcBef>
              <a:spcAft>
                <a:spcPts val="0"/>
              </a:spcAft>
              <a:buSzPts val="2100"/>
              <a:buAutoNum type="alphaLcPeriod"/>
            </a:pPr>
            <a:r>
              <a:rPr lang="en"/>
              <a:t>Build/Review AuthN Checklist</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AutoNum type="arabicPeriod"/>
            </a:pPr>
            <a:r>
              <a:rPr lang="en"/>
              <a:t>Continue review of ~/code/keystone</a:t>
            </a:r>
            <a:endParaRPr/>
          </a:p>
          <a:p>
            <a:pPr indent="-361950" lvl="1" marL="914400" rtl="0" algn="l">
              <a:spcBef>
                <a:spcPts val="0"/>
              </a:spcBef>
              <a:spcAft>
                <a:spcPts val="0"/>
              </a:spcAft>
              <a:buSzPts val="2100"/>
              <a:buAutoNum type="alphaLcPeriod"/>
            </a:pPr>
            <a:r>
              <a:rPr lang="en"/>
              <a:t>Build/Review AuthN Checklist</a:t>
            </a:r>
            <a:endParaRPr/>
          </a:p>
        </p:txBody>
      </p:sp>
      <p:pic>
        <p:nvPicPr>
          <p:cNvPr id="869" name="Google Shape;869;p117"/>
          <p:cNvPicPr preferRelativeResize="0"/>
          <p:nvPr/>
        </p:nvPicPr>
        <p:blipFill>
          <a:blip r:embed="rId3">
            <a:alphaModFix/>
          </a:blip>
          <a:stretch>
            <a:fillRect/>
          </a:stretch>
        </p:blipFill>
        <p:spPr>
          <a:xfrm>
            <a:off x="4772025" y="738175"/>
            <a:ext cx="4171950" cy="36671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a:t>
            </a:r>
            <a:r>
              <a:rPr lang="en"/>
              <a:t> Exercise - Post-Mortem</a:t>
            </a:r>
            <a:endParaRPr/>
          </a:p>
          <a:p>
            <a:pPr indent="0" lvl="0" marL="0" rtl="0" algn="l">
              <a:spcBef>
                <a:spcPts val="0"/>
              </a:spcBef>
              <a:spcAft>
                <a:spcPts val="0"/>
              </a:spcAft>
              <a:buNone/>
            </a:pPr>
            <a:r>
              <a:t/>
            </a:r>
            <a:endParaRPr/>
          </a:p>
        </p:txBody>
      </p:sp>
      <p:sp>
        <p:nvSpPr>
          <p:cNvPr id="875" name="Google Shape;875;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what exactly are we looking for?</a:t>
            </a:r>
            <a:endParaRPr/>
          </a:p>
          <a:p>
            <a:pPr indent="-317500" lvl="1" marL="914400" rtl="0" algn="l">
              <a:spcBef>
                <a:spcPts val="0"/>
              </a:spcBef>
              <a:spcAft>
                <a:spcPts val="0"/>
              </a:spcAft>
              <a:buSzPts val="1400"/>
              <a:buAutoNum type="alphaLcPeriod"/>
            </a:pPr>
            <a:r>
              <a:rPr lang="en"/>
              <a:t>./manage.py show_urls (django extensions have to be enabled).</a:t>
            </a:r>
            <a:endParaRPr/>
          </a:p>
        </p:txBody>
      </p:sp>
      <p:pic>
        <p:nvPicPr>
          <p:cNvPr id="876" name="Google Shape;876;p118"/>
          <p:cNvPicPr preferRelativeResize="0"/>
          <p:nvPr/>
        </p:nvPicPr>
        <p:blipFill>
          <a:blip r:embed="rId3">
            <a:alphaModFix/>
          </a:blip>
          <a:stretch>
            <a:fillRect/>
          </a:stretch>
        </p:blipFill>
        <p:spPr>
          <a:xfrm>
            <a:off x="615338" y="1874825"/>
            <a:ext cx="7913326" cy="3091824"/>
          </a:xfrm>
          <a:prstGeom prst="rect">
            <a:avLst/>
          </a:prstGeom>
          <a:noFill/>
          <a:ln>
            <a:noFill/>
          </a:ln>
        </p:spPr>
      </p:pic>
      <p:sp>
        <p:nvSpPr>
          <p:cNvPr id="877" name="Google Shape;877;p118"/>
          <p:cNvSpPr/>
          <p:nvPr/>
        </p:nvSpPr>
        <p:spPr>
          <a:xfrm>
            <a:off x="667500" y="2080975"/>
            <a:ext cx="67533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8"/>
          <p:cNvSpPr/>
          <p:nvPr/>
        </p:nvSpPr>
        <p:spPr>
          <a:xfrm>
            <a:off x="667500" y="4127825"/>
            <a:ext cx="608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84" name="Google Shape;884;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Where do they go?</a:t>
            </a:r>
            <a:endParaRPr/>
          </a:p>
          <a:p>
            <a:pPr indent="-317500" lvl="1" marL="914400" rtl="0" algn="l">
              <a:spcBef>
                <a:spcPts val="0"/>
              </a:spcBef>
              <a:spcAft>
                <a:spcPts val="0"/>
              </a:spcAft>
              <a:buSzPts val="1400"/>
              <a:buAutoNum type="alphaLcPeriod"/>
            </a:pPr>
            <a:r>
              <a:rPr i="1" lang="en"/>
              <a:t>intro/urls.py</a:t>
            </a:r>
            <a:r>
              <a:rPr lang="en"/>
              <a:t> has no references to login????</a:t>
            </a:r>
            <a:endParaRPr/>
          </a:p>
        </p:txBody>
      </p:sp>
      <p:pic>
        <p:nvPicPr>
          <p:cNvPr id="885" name="Google Shape;885;p119"/>
          <p:cNvPicPr preferRelativeResize="0"/>
          <p:nvPr/>
        </p:nvPicPr>
        <p:blipFill>
          <a:blip r:embed="rId3">
            <a:alphaModFix/>
          </a:blip>
          <a:stretch>
            <a:fillRect/>
          </a:stretch>
        </p:blipFill>
        <p:spPr>
          <a:xfrm>
            <a:off x="0" y="1921700"/>
            <a:ext cx="9143998" cy="2696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91" name="Google Shape;891;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Either does </a:t>
            </a:r>
            <a:r>
              <a:rPr i="1" lang="en"/>
              <a:t>skea_django/urls.py</a:t>
            </a:r>
            <a:r>
              <a:rPr lang="en"/>
              <a:t> - but there is a reference to django.contrib.auth.urls</a:t>
            </a:r>
            <a:endParaRPr/>
          </a:p>
        </p:txBody>
      </p:sp>
      <p:pic>
        <p:nvPicPr>
          <p:cNvPr id="892" name="Google Shape;892;p120"/>
          <p:cNvPicPr preferRelativeResize="0"/>
          <p:nvPr/>
        </p:nvPicPr>
        <p:blipFill>
          <a:blip r:embed="rId3">
            <a:alphaModFix/>
          </a:blip>
          <a:stretch>
            <a:fillRect/>
          </a:stretch>
        </p:blipFill>
        <p:spPr>
          <a:xfrm>
            <a:off x="331563" y="1879049"/>
            <a:ext cx="8480875" cy="3142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98" name="Google Shape;898;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Configuration documentation for django.contrib.auth leads us to </a:t>
            </a:r>
            <a:r>
              <a:rPr i="1" lang="en"/>
              <a:t>skea_django/settings.py</a:t>
            </a:r>
            <a:endParaRPr i="1"/>
          </a:p>
        </p:txBody>
      </p:sp>
      <p:pic>
        <p:nvPicPr>
          <p:cNvPr id="899" name="Google Shape;899;p121"/>
          <p:cNvPicPr preferRelativeResize="0"/>
          <p:nvPr/>
        </p:nvPicPr>
        <p:blipFill>
          <a:blip r:embed="rId3">
            <a:alphaModFix/>
          </a:blip>
          <a:stretch>
            <a:fillRect/>
          </a:stretch>
        </p:blipFill>
        <p:spPr>
          <a:xfrm>
            <a:off x="1022950" y="2327850"/>
            <a:ext cx="7098100" cy="240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types of reviews:</a:t>
            </a:r>
            <a:endParaRPr/>
          </a:p>
          <a:p>
            <a:pPr indent="-342900" lvl="0" marL="457200" rtl="0" algn="l">
              <a:spcBef>
                <a:spcPts val="1600"/>
              </a:spcBef>
              <a:spcAft>
                <a:spcPts val="0"/>
              </a:spcAft>
              <a:buSzPts val="1800"/>
              <a:buChar char="●"/>
            </a:pPr>
            <a:r>
              <a:rPr lang="en"/>
              <a:t>You decide how much time you spend on the review (ideal world)</a:t>
            </a:r>
            <a:endParaRPr/>
          </a:p>
          <a:p>
            <a:pPr indent="-342900" lvl="0" marL="457200" rtl="0" algn="l">
              <a:spcBef>
                <a:spcPts val="0"/>
              </a:spcBef>
              <a:spcAft>
                <a:spcPts val="0"/>
              </a:spcAft>
              <a:buSzPts val="1800"/>
              <a:buChar char="●"/>
            </a:pPr>
            <a:r>
              <a:rPr lang="en"/>
              <a:t>You have no time at all (real world)</a:t>
            </a:r>
            <a:endParaRPr/>
          </a:p>
          <a:p>
            <a:pPr indent="-342900" lvl="0" marL="457200" rtl="0" algn="l">
              <a:spcBef>
                <a:spcPts val="0"/>
              </a:spcBef>
              <a:spcAft>
                <a:spcPts val="0"/>
              </a:spcAft>
              <a:buSzPts val="1800"/>
              <a:buChar char="●"/>
            </a:pPr>
            <a:r>
              <a:rPr lang="en"/>
              <a:t>Middle ground where you have a set time and scoped (hopefully) well or at least semi “okay”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NONE OF THESE TYPES MEAN “RUN A SCANNER AND ANALYZE THE RESULTS”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905" name="Google Shape;905;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Searching for django.contrib.auth leads us to </a:t>
            </a:r>
            <a:r>
              <a:rPr i="1" lang="en"/>
              <a:t>intro/models.py</a:t>
            </a:r>
            <a:endParaRPr i="1"/>
          </a:p>
        </p:txBody>
      </p:sp>
      <p:pic>
        <p:nvPicPr>
          <p:cNvPr id="906" name="Google Shape;906;p122"/>
          <p:cNvPicPr preferRelativeResize="0"/>
          <p:nvPr/>
        </p:nvPicPr>
        <p:blipFill>
          <a:blip r:embed="rId3">
            <a:alphaModFix/>
          </a:blip>
          <a:stretch>
            <a:fillRect/>
          </a:stretch>
        </p:blipFill>
        <p:spPr>
          <a:xfrm>
            <a:off x="1298225" y="1675777"/>
            <a:ext cx="6547549" cy="322142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912" name="Google Shape;912;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we go back to the django.contrib.auth documentation, it uses the templates in the registration directory.</a:t>
            </a:r>
            <a:endParaRPr i="1" sz="2000"/>
          </a:p>
        </p:txBody>
      </p:sp>
      <p:pic>
        <p:nvPicPr>
          <p:cNvPr id="913" name="Google Shape;913;p123"/>
          <p:cNvPicPr preferRelativeResize="0"/>
          <p:nvPr/>
        </p:nvPicPr>
        <p:blipFill>
          <a:blip r:embed="rId3">
            <a:alphaModFix/>
          </a:blip>
          <a:stretch>
            <a:fillRect/>
          </a:stretch>
        </p:blipFill>
        <p:spPr>
          <a:xfrm>
            <a:off x="1562487" y="1955975"/>
            <a:ext cx="6019026" cy="30751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2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Auditing</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a:t>
            </a:r>
            <a:endParaRPr/>
          </a:p>
        </p:txBody>
      </p:sp>
      <p:sp>
        <p:nvSpPr>
          <p:cNvPr id="924" name="Google Shape;924;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Validate that appropriate logging and exception handling are handled within application source</a:t>
            </a:r>
            <a:endParaRPr/>
          </a:p>
          <a:p>
            <a:pPr indent="-342900" lvl="0" marL="457200" rtl="0" algn="l">
              <a:spcBef>
                <a:spcPts val="0"/>
              </a:spcBef>
              <a:spcAft>
                <a:spcPts val="0"/>
              </a:spcAft>
              <a:buSzPts val="1800"/>
              <a:buChar char="●"/>
            </a:pPr>
            <a:r>
              <a:rPr lang="en"/>
              <a:t>One path in the trace of sensitive data from source to sink</a:t>
            </a:r>
            <a:endParaRPr/>
          </a:p>
          <a:p>
            <a:pPr indent="-342900" lvl="0" marL="457200" rtl="0" algn="l">
              <a:spcBef>
                <a:spcPts val="0"/>
              </a:spcBef>
              <a:spcAft>
                <a:spcPts val="0"/>
              </a:spcAft>
              <a:buSzPts val="1800"/>
              <a:buChar char="●"/>
            </a:pPr>
            <a:r>
              <a:rPr lang="en"/>
              <a:t>Logging functions and error messages are considered a data sink</a:t>
            </a:r>
            <a:endParaRPr/>
          </a:p>
          <a:p>
            <a:pPr indent="-342900" lvl="0" marL="457200" rtl="0" algn="l">
              <a:spcBef>
                <a:spcPts val="0"/>
              </a:spcBef>
              <a:spcAft>
                <a:spcPts val="0"/>
              </a:spcAft>
              <a:buSzPts val="1800"/>
              <a:buChar char="●"/>
            </a:pPr>
            <a:r>
              <a:rPr lang="en"/>
              <a:t>Logging should happen in any endpoint that performs a state-changing operation or has security implications</a:t>
            </a:r>
            <a:endParaRPr/>
          </a:p>
          <a:p>
            <a:pPr indent="-342900" lvl="0" marL="457200" rtl="0" algn="l">
              <a:spcBef>
                <a:spcPts val="0"/>
              </a:spcBef>
              <a:spcAft>
                <a:spcPts val="0"/>
              </a:spcAft>
              <a:buSzPts val="1800"/>
              <a:buChar char="●"/>
            </a:pPr>
            <a:r>
              <a:rPr lang="en"/>
              <a:t>This data is used for immediate analysis and future forensics needs.</a:t>
            </a:r>
            <a:endParaRPr/>
          </a:p>
          <a:p>
            <a:pPr indent="-342900" lvl="0" marL="457200" rtl="0" algn="l">
              <a:spcBef>
                <a:spcPts val="0"/>
              </a:spcBef>
              <a:spcAft>
                <a:spcPts val="0"/>
              </a:spcAft>
              <a:buSzPts val="1800"/>
              <a:buChar char="●"/>
            </a:pPr>
            <a:r>
              <a:rPr lang="en"/>
              <a:t>Check that sensitive data is appropriately handled (no credit card numbers, etc) and the correct details are logged</a:t>
            </a:r>
            <a:endParaRPr/>
          </a:p>
          <a:p>
            <a:pPr indent="-342900" lvl="0" marL="457200" rtl="0" algn="l">
              <a:spcBef>
                <a:spcPts val="0"/>
              </a:spcBef>
              <a:spcAft>
                <a:spcPts val="0"/>
              </a:spcAft>
              <a:buSzPts val="1800"/>
              <a:buChar char="●"/>
            </a:pPr>
            <a:r>
              <a:rPr lang="en"/>
              <a:t>Administrators must trust that logs may not be manipulated by unauthorized parties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Auditing Review Vulnerabilities</a:t>
            </a:r>
            <a:endParaRPr sz="3200"/>
          </a:p>
        </p:txBody>
      </p:sp>
      <p:sp>
        <p:nvSpPr>
          <p:cNvPr id="930" name="Google Shape;930;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Sensitive Data Exposure - OWASP Top 10 A3:2017</a:t>
            </a:r>
            <a:endParaRPr sz="2800"/>
          </a:p>
          <a:p>
            <a:pPr indent="-406400" lvl="0" marL="457200" rtl="0" algn="l">
              <a:spcBef>
                <a:spcPts val="0"/>
              </a:spcBef>
              <a:spcAft>
                <a:spcPts val="0"/>
              </a:spcAft>
              <a:buSzPts val="2800"/>
              <a:buChar char="●"/>
            </a:pPr>
            <a:r>
              <a:rPr lang="en" sz="2800"/>
              <a:t>Insufficient Logging &amp; Monitoring - </a:t>
            </a:r>
            <a:r>
              <a:rPr lang="en" sz="2800"/>
              <a:t>OWASP Top 10 A10:2017</a:t>
            </a:r>
            <a:endParaRPr sz="2800"/>
          </a:p>
          <a:p>
            <a:pPr indent="-406400" lvl="0" marL="457200" rtl="0" algn="l">
              <a:spcBef>
                <a:spcPts val="0"/>
              </a:spcBef>
              <a:spcAft>
                <a:spcPts val="0"/>
              </a:spcAft>
              <a:buSzPts val="2800"/>
              <a:buChar char="●"/>
            </a:pPr>
            <a:r>
              <a:rPr lang="en" sz="2800"/>
              <a:t>Debug Messages</a:t>
            </a:r>
            <a:endParaRPr sz="2800"/>
          </a:p>
          <a:p>
            <a:pPr indent="-406400" lvl="0" marL="457200" rtl="0" algn="l">
              <a:spcBef>
                <a:spcPts val="0"/>
              </a:spcBef>
              <a:spcAft>
                <a:spcPts val="0"/>
              </a:spcAft>
              <a:buSzPts val="2800"/>
              <a:buChar char="●"/>
            </a:pPr>
            <a:r>
              <a:rPr lang="en" sz="2800"/>
              <a:t>Error Handling</a:t>
            </a:r>
            <a:endParaRPr sz="2800"/>
          </a:p>
          <a:p>
            <a:pPr indent="-406400" lvl="0" marL="457200" rtl="0" algn="l">
              <a:spcBef>
                <a:spcPts val="0"/>
              </a:spcBef>
              <a:spcAft>
                <a:spcPts val="0"/>
              </a:spcAft>
              <a:buSzPts val="2800"/>
              <a:buChar char="●"/>
            </a:pPr>
            <a:r>
              <a:rPr lang="en" sz="2800"/>
              <a:t>Information Leakage</a:t>
            </a:r>
            <a:endParaRPr sz="22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936" name="Google Shape;936;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an exception occurs, does the application fails securely?</a:t>
            </a:r>
            <a:endParaRPr sz="2000"/>
          </a:p>
          <a:p>
            <a:pPr indent="-355600" lvl="0" marL="457200" rtl="0" algn="l">
              <a:spcBef>
                <a:spcPts val="0"/>
              </a:spcBef>
              <a:spcAft>
                <a:spcPts val="0"/>
              </a:spcAft>
              <a:buSzPts val="2000"/>
              <a:buChar char="●"/>
            </a:pPr>
            <a:r>
              <a:rPr lang="en" sz="2000"/>
              <a:t>Do error messages reveal sensitive application or unnecessary execution details?</a:t>
            </a:r>
            <a:endParaRPr sz="2000"/>
          </a:p>
          <a:p>
            <a:pPr indent="-355600" lvl="0" marL="457200" rtl="0" algn="l">
              <a:spcBef>
                <a:spcPts val="0"/>
              </a:spcBef>
              <a:spcAft>
                <a:spcPts val="0"/>
              </a:spcAft>
              <a:buSzPts val="2000"/>
              <a:buChar char="●"/>
            </a:pPr>
            <a:r>
              <a:rPr lang="en" sz="2000"/>
              <a:t>Are Component, framework, and system errors displayed to end user?</a:t>
            </a:r>
            <a:endParaRPr sz="2000"/>
          </a:p>
          <a:p>
            <a:pPr indent="-355600" lvl="0" marL="457200" rtl="0" algn="l">
              <a:spcBef>
                <a:spcPts val="0"/>
              </a:spcBef>
              <a:spcAft>
                <a:spcPts val="0"/>
              </a:spcAft>
              <a:buSzPts val="2000"/>
              <a:buChar char="●"/>
            </a:pPr>
            <a:r>
              <a:rPr lang="en" sz="2000"/>
              <a:t>Does exception handling that occurs during security sensitive processes release resources safely and roll back any transactions?</a:t>
            </a:r>
            <a:endParaRPr sz="2000"/>
          </a:p>
          <a:p>
            <a:pPr indent="-355600" lvl="0" marL="457200" rtl="0" algn="l">
              <a:spcBef>
                <a:spcPts val="0"/>
              </a:spcBef>
              <a:spcAft>
                <a:spcPts val="0"/>
              </a:spcAft>
              <a:buSzPts val="2000"/>
              <a:buChar char="●"/>
            </a:pPr>
            <a:r>
              <a:rPr lang="en" sz="2000"/>
              <a:t>Are relevant user details and system actions logged?</a:t>
            </a:r>
            <a:endParaRPr sz="2000"/>
          </a:p>
          <a:p>
            <a:pPr indent="-355600" lvl="0" marL="457200" rtl="0" algn="l">
              <a:spcBef>
                <a:spcPts val="0"/>
              </a:spcBef>
              <a:spcAft>
                <a:spcPts val="0"/>
              </a:spcAft>
              <a:buSzPts val="2000"/>
              <a:buChar char="●"/>
            </a:pPr>
            <a:r>
              <a:rPr lang="en" sz="2000"/>
              <a:t>Is sensitive user input flagged, identified, protected, and not written to the logs?</a:t>
            </a:r>
            <a:endParaRPr sz="2000"/>
          </a:p>
          <a:p>
            <a:pPr indent="-330200" lvl="1" marL="914400" rtl="0" algn="l">
              <a:spcBef>
                <a:spcPts val="0"/>
              </a:spcBef>
              <a:spcAft>
                <a:spcPts val="0"/>
              </a:spcAft>
              <a:buSzPts val="1600"/>
              <a:buChar char="○"/>
            </a:pPr>
            <a:r>
              <a:rPr lang="en" sz="1600"/>
              <a:t>Credit Card #s, Social Security Numbers, Passwords, PII, keys</a:t>
            </a:r>
            <a:endParaRPr sz="16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942" name="Google Shape;942;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chemeClr val="accent3"/>
              </a:buClr>
              <a:buSzPts val="2300"/>
              <a:buFont typeface="Proxima Nova"/>
              <a:buChar char="●"/>
            </a:pPr>
            <a:r>
              <a:rPr lang="en" sz="2300"/>
              <a:t>Are unexpected errors and inputs logged?</a:t>
            </a:r>
            <a:endParaRPr sz="2300"/>
          </a:p>
          <a:p>
            <a:pPr indent="-349250" lvl="1" marL="914400" marR="0" rtl="0" algn="l">
              <a:lnSpc>
                <a:spcPct val="115000"/>
              </a:lnSpc>
              <a:spcBef>
                <a:spcPts val="0"/>
              </a:spcBef>
              <a:spcAft>
                <a:spcPts val="0"/>
              </a:spcAft>
              <a:buSzPts val="1900"/>
              <a:buChar char="○"/>
            </a:pPr>
            <a:r>
              <a:rPr lang="en" sz="1900"/>
              <a:t>Multiple login attempts, invalid logins, unauthorized access attempts</a:t>
            </a:r>
            <a:endParaRPr sz="1900"/>
          </a:p>
          <a:p>
            <a:pPr indent="-374650" lvl="0" marL="457200" marR="0" rtl="0" algn="l">
              <a:lnSpc>
                <a:spcPct val="115000"/>
              </a:lnSpc>
              <a:spcBef>
                <a:spcPts val="0"/>
              </a:spcBef>
              <a:spcAft>
                <a:spcPts val="0"/>
              </a:spcAft>
              <a:buSzPts val="2300"/>
              <a:buChar char="●"/>
            </a:pPr>
            <a:r>
              <a:rPr lang="en" sz="2300"/>
              <a:t>Are log details should be specific enough to reconstruct events for audit purposes?</a:t>
            </a:r>
            <a:endParaRPr sz="2300"/>
          </a:p>
          <a:p>
            <a:pPr indent="-374650" lvl="0" marL="457200" marR="0" rtl="0" algn="l">
              <a:lnSpc>
                <a:spcPct val="115000"/>
              </a:lnSpc>
              <a:spcBef>
                <a:spcPts val="0"/>
              </a:spcBef>
              <a:spcAft>
                <a:spcPts val="0"/>
              </a:spcAft>
              <a:buSzPts val="2300"/>
              <a:buChar char="●"/>
            </a:pPr>
            <a:r>
              <a:rPr lang="en" sz="2300"/>
              <a:t>Are logging configuration settings configurable through settings or environment variables and not hard-coded into the source?</a:t>
            </a:r>
            <a:endParaRPr sz="2300"/>
          </a:p>
          <a:p>
            <a:pPr indent="-374650" lvl="0" marL="457200" marR="0" rtl="0" algn="l">
              <a:lnSpc>
                <a:spcPct val="115000"/>
              </a:lnSpc>
              <a:spcBef>
                <a:spcPts val="0"/>
              </a:spcBef>
              <a:spcAft>
                <a:spcPts val="0"/>
              </a:spcAft>
              <a:buSzPts val="2300"/>
              <a:buChar char="●"/>
            </a:pPr>
            <a:r>
              <a:rPr lang="en" sz="2300"/>
              <a:t>Is User-controlled data validated and/or sanitized before logging to prevent log injection?</a:t>
            </a:r>
            <a:endParaRPr sz="23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 Java</a:t>
            </a:r>
            <a:endParaRPr/>
          </a:p>
        </p:txBody>
      </p:sp>
      <p:pic>
        <p:nvPicPr>
          <p:cNvPr id="948" name="Google Shape;948;p129"/>
          <p:cNvPicPr preferRelativeResize="0"/>
          <p:nvPr/>
        </p:nvPicPr>
        <p:blipFill>
          <a:blip r:embed="rId3">
            <a:alphaModFix/>
          </a:blip>
          <a:stretch>
            <a:fillRect/>
          </a:stretch>
        </p:blipFill>
        <p:spPr>
          <a:xfrm>
            <a:off x="2084288" y="1152475"/>
            <a:ext cx="4975425" cy="1653225"/>
          </a:xfrm>
          <a:prstGeom prst="rect">
            <a:avLst/>
          </a:prstGeom>
          <a:noFill/>
          <a:ln>
            <a:noFill/>
          </a:ln>
        </p:spPr>
      </p:pic>
      <p:pic>
        <p:nvPicPr>
          <p:cNvPr id="949" name="Google Shape;949;p129"/>
          <p:cNvPicPr preferRelativeResize="0"/>
          <p:nvPr/>
        </p:nvPicPr>
        <p:blipFill>
          <a:blip r:embed="rId4">
            <a:alphaModFix/>
          </a:blip>
          <a:stretch>
            <a:fillRect/>
          </a:stretch>
        </p:blipFill>
        <p:spPr>
          <a:xfrm>
            <a:off x="951238" y="2940450"/>
            <a:ext cx="7241524" cy="17956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30"/>
          <p:cNvSpPr txBox="1"/>
          <p:nvPr>
            <p:ph type="title"/>
          </p:nvPr>
        </p:nvSpPr>
        <p:spPr>
          <a:xfrm>
            <a:off x="265500" y="363375"/>
            <a:ext cx="4045200" cy="81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Auditing</a:t>
            </a:r>
            <a:endParaRPr/>
          </a:p>
        </p:txBody>
      </p:sp>
      <p:sp>
        <p:nvSpPr>
          <p:cNvPr id="955" name="Google Shape;955;p1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956" name="Google Shape;956;p130"/>
          <p:cNvSpPr txBox="1"/>
          <p:nvPr>
            <p:ph idx="1" type="subTitle"/>
          </p:nvPr>
        </p:nvSpPr>
        <p:spPr>
          <a:xfrm>
            <a:off x="265500" y="1175175"/>
            <a:ext cx="4045200" cy="3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Abraham Lincoln</a:t>
            </a:r>
            <a:endParaRPr b="1"/>
          </a:p>
          <a:p>
            <a:pPr indent="0" lvl="0" marL="0" rtl="0" algn="ctr">
              <a:spcBef>
                <a:spcPts val="0"/>
              </a:spcBef>
              <a:spcAft>
                <a:spcPts val="0"/>
              </a:spcAft>
              <a:buNone/>
            </a:pPr>
            <a:r>
              <a:t/>
            </a:r>
            <a:endParaRPr/>
          </a:p>
          <a:p>
            <a:pPr indent="-361950" lvl="0" marL="457200" rtl="0" algn="l">
              <a:spcBef>
                <a:spcPts val="0"/>
              </a:spcBef>
              <a:spcAft>
                <a:spcPts val="0"/>
              </a:spcAft>
              <a:buSzPts val="2100"/>
              <a:buAutoNum type="arabicPeriod"/>
            </a:pPr>
            <a:r>
              <a:rPr lang="en"/>
              <a:t>Continue review of ~/code/skea_django</a:t>
            </a:r>
            <a:endParaRPr/>
          </a:p>
          <a:p>
            <a:pPr indent="-361950" lvl="1" marL="914400" rtl="0" algn="l">
              <a:spcBef>
                <a:spcPts val="0"/>
              </a:spcBef>
              <a:spcAft>
                <a:spcPts val="0"/>
              </a:spcAft>
              <a:buSzPts val="2100"/>
              <a:buAutoNum type="alphaLcPeriod"/>
            </a:pPr>
            <a:r>
              <a:rPr lang="en"/>
              <a:t>Build/Review Auditing Checklist</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AutoNum type="arabicPeriod"/>
            </a:pPr>
            <a:r>
              <a:rPr lang="en"/>
              <a:t>Continue review of ~/code/keystone</a:t>
            </a:r>
            <a:endParaRPr/>
          </a:p>
          <a:p>
            <a:pPr indent="-361950" lvl="1" marL="914400" rtl="0" algn="l">
              <a:spcBef>
                <a:spcPts val="0"/>
              </a:spcBef>
              <a:spcAft>
                <a:spcPts val="0"/>
              </a:spcAft>
              <a:buSzPts val="2100"/>
              <a:buAutoNum type="alphaLcPeriod"/>
            </a:pPr>
            <a:r>
              <a:rPr lang="en"/>
              <a:t>Build/Review Auditing Checklist</a:t>
            </a:r>
            <a:endParaRPr/>
          </a:p>
          <a:p>
            <a:pPr indent="0" lvl="0" marL="0" rtl="0" algn="l">
              <a:spcBef>
                <a:spcPts val="0"/>
              </a:spcBef>
              <a:spcAft>
                <a:spcPts val="0"/>
              </a:spcAft>
              <a:buNone/>
            </a:pPr>
            <a:r>
              <a:t/>
            </a:r>
            <a:endParaRPr/>
          </a:p>
        </p:txBody>
      </p:sp>
      <p:pic>
        <p:nvPicPr>
          <p:cNvPr id="957" name="Google Shape;957;p130"/>
          <p:cNvPicPr preferRelativeResize="0"/>
          <p:nvPr/>
        </p:nvPicPr>
        <p:blipFill>
          <a:blip r:embed="rId3">
            <a:alphaModFix/>
          </a:blip>
          <a:stretch>
            <a:fillRect/>
          </a:stretch>
        </p:blipFill>
        <p:spPr>
          <a:xfrm>
            <a:off x="4751013" y="884425"/>
            <a:ext cx="4213974" cy="3374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Google Shape;962;p131"/>
          <p:cNvPicPr preferRelativeResize="0"/>
          <p:nvPr/>
        </p:nvPicPr>
        <p:blipFill>
          <a:blip r:embed="rId3">
            <a:alphaModFix/>
          </a:blip>
          <a:stretch>
            <a:fillRect/>
          </a:stretch>
        </p:blipFill>
        <p:spPr>
          <a:xfrm>
            <a:off x="701825" y="1698750"/>
            <a:ext cx="7740374" cy="3280576"/>
          </a:xfrm>
          <a:prstGeom prst="rect">
            <a:avLst/>
          </a:prstGeom>
          <a:noFill/>
          <a:ln>
            <a:noFill/>
          </a:ln>
        </p:spPr>
      </p:pic>
      <p:sp>
        <p:nvSpPr>
          <p:cNvPr id="963" name="Google Shape;963;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964" name="Google Shape;964;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where should we look? Sensitive functions.</a:t>
            </a:r>
            <a:endParaRPr/>
          </a:p>
        </p:txBody>
      </p:sp>
      <p:sp>
        <p:nvSpPr>
          <p:cNvPr id="965" name="Google Shape;965;p131"/>
          <p:cNvSpPr/>
          <p:nvPr/>
        </p:nvSpPr>
        <p:spPr>
          <a:xfrm>
            <a:off x="701825" y="1896225"/>
            <a:ext cx="272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1"/>
          <p:cNvSpPr/>
          <p:nvPr/>
        </p:nvSpPr>
        <p:spPr>
          <a:xfrm>
            <a:off x="2042700" y="3819950"/>
            <a:ext cx="63420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1038338" y="1017725"/>
            <a:ext cx="7067326" cy="39753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pic>
        <p:nvPicPr>
          <p:cNvPr id="971" name="Google Shape;971;p132"/>
          <p:cNvPicPr preferRelativeResize="0"/>
          <p:nvPr/>
        </p:nvPicPr>
        <p:blipFill>
          <a:blip r:embed="rId3">
            <a:alphaModFix/>
          </a:blip>
          <a:stretch>
            <a:fillRect/>
          </a:stretch>
        </p:blipFill>
        <p:spPr>
          <a:xfrm>
            <a:off x="4351200" y="1017725"/>
            <a:ext cx="4569650" cy="5529100"/>
          </a:xfrm>
          <a:prstGeom prst="rect">
            <a:avLst/>
          </a:prstGeom>
          <a:noFill/>
          <a:ln>
            <a:noFill/>
          </a:ln>
        </p:spPr>
      </p:pic>
      <p:sp>
        <p:nvSpPr>
          <p:cNvPr id="972" name="Google Shape;972;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973" name="Google Shape;973;p132"/>
          <p:cNvSpPr txBox="1"/>
          <p:nvPr>
            <p:ph idx="1" type="body"/>
          </p:nvPr>
        </p:nvSpPr>
        <p:spPr>
          <a:xfrm>
            <a:off x="311700" y="1152475"/>
            <a:ext cx="383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django, so everything is setup in settings.py.</a:t>
            </a:r>
            <a:endParaRPr/>
          </a:p>
          <a:p>
            <a:pPr indent="-342900" lvl="0" marL="457200" rtl="0" algn="l">
              <a:spcBef>
                <a:spcPts val="0"/>
              </a:spcBef>
              <a:spcAft>
                <a:spcPts val="0"/>
              </a:spcAft>
              <a:buSzPts val="1800"/>
              <a:buChar char="●"/>
            </a:pPr>
            <a:r>
              <a:rPr lang="en"/>
              <a:t>The intro application goes right along with this. </a:t>
            </a:r>
            <a:endParaRPr/>
          </a:p>
        </p:txBody>
      </p:sp>
      <p:sp>
        <p:nvSpPr>
          <p:cNvPr id="974" name="Google Shape;974;p132"/>
          <p:cNvSpPr/>
          <p:nvPr/>
        </p:nvSpPr>
        <p:spPr>
          <a:xfrm>
            <a:off x="5586825" y="4568875"/>
            <a:ext cx="17919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3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Injection</a:t>
            </a:r>
            <a:endParaRPr sz="3200"/>
          </a:p>
        </p:txBody>
      </p:sp>
      <p:sp>
        <p:nvSpPr>
          <p:cNvPr id="985" name="Google Shape;985;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Causes:</a:t>
            </a:r>
            <a:endParaRPr sz="3000"/>
          </a:p>
          <a:p>
            <a:pPr indent="-419100" lvl="1" marL="914400" rtl="0" algn="l">
              <a:spcBef>
                <a:spcPts val="0"/>
              </a:spcBef>
              <a:spcAft>
                <a:spcPts val="0"/>
              </a:spcAft>
              <a:buSzPts val="3000"/>
              <a:buChar char="○"/>
            </a:pPr>
            <a:r>
              <a:rPr lang="en" sz="3000"/>
              <a:t>Input Validation</a:t>
            </a:r>
            <a:endParaRPr sz="3000"/>
          </a:p>
          <a:p>
            <a:pPr indent="-419100" lvl="1" marL="914400" rtl="0" algn="l">
              <a:spcBef>
                <a:spcPts val="0"/>
              </a:spcBef>
              <a:spcAft>
                <a:spcPts val="0"/>
              </a:spcAft>
              <a:buSzPts val="3000"/>
              <a:buChar char="○"/>
            </a:pPr>
            <a:r>
              <a:rPr lang="en" sz="3000"/>
              <a:t>Output Encoding</a:t>
            </a:r>
            <a:endParaRPr sz="3000"/>
          </a:p>
          <a:p>
            <a:pPr indent="-419100" lvl="0" marL="457200" rtl="0" algn="l">
              <a:spcBef>
                <a:spcPts val="0"/>
              </a:spcBef>
              <a:spcAft>
                <a:spcPts val="0"/>
              </a:spcAft>
              <a:buSzPts val="3000"/>
              <a:buChar char="●"/>
            </a:pPr>
            <a:r>
              <a:rPr lang="en" sz="3000"/>
              <a:t>Types</a:t>
            </a:r>
            <a:endParaRPr sz="3000"/>
          </a:p>
          <a:p>
            <a:pPr indent="-419100" lvl="1" marL="914400" rtl="0" algn="l">
              <a:spcBef>
                <a:spcPts val="0"/>
              </a:spcBef>
              <a:spcAft>
                <a:spcPts val="0"/>
              </a:spcAft>
              <a:buSzPts val="3000"/>
              <a:buChar char="○"/>
            </a:pPr>
            <a:r>
              <a:rPr lang="en" sz="3000"/>
              <a:t>SQL Injection</a:t>
            </a:r>
            <a:endParaRPr sz="3000"/>
          </a:p>
          <a:p>
            <a:pPr indent="-419100" lvl="1" marL="914400" rtl="0" algn="l">
              <a:spcBef>
                <a:spcPts val="0"/>
              </a:spcBef>
              <a:spcAft>
                <a:spcPts val="0"/>
              </a:spcAft>
              <a:buSzPts val="3000"/>
              <a:buChar char="○"/>
            </a:pPr>
            <a:r>
              <a:rPr lang="en" sz="3000"/>
              <a:t>HTML Injection (XSS)</a:t>
            </a:r>
            <a:endParaRPr sz="3000"/>
          </a:p>
          <a:p>
            <a:pPr indent="-419100" lvl="1" marL="914400" rtl="0" algn="l">
              <a:spcBef>
                <a:spcPts val="0"/>
              </a:spcBef>
              <a:spcAft>
                <a:spcPts val="0"/>
              </a:spcAft>
              <a:buSzPts val="3000"/>
              <a:buChar char="○"/>
            </a:pPr>
            <a:r>
              <a:rPr lang="en" sz="3000"/>
              <a:t>LDAP, XML, Command ...</a:t>
            </a:r>
            <a:endParaRPr sz="3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Injection Vulnerabilities</a:t>
            </a:r>
            <a:endParaRPr sz="3200"/>
          </a:p>
        </p:txBody>
      </p:sp>
      <p:sp>
        <p:nvSpPr>
          <p:cNvPr id="991" name="Google Shape;991;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Injection - </a:t>
            </a:r>
            <a:r>
              <a:rPr lang="en" sz="2800"/>
              <a:t>OWASP Top 10 A1:2017</a:t>
            </a:r>
            <a:endParaRPr sz="2800"/>
          </a:p>
          <a:p>
            <a:pPr indent="-406400" lvl="0" marL="457200" rtl="0" algn="l">
              <a:spcBef>
                <a:spcPts val="0"/>
              </a:spcBef>
              <a:spcAft>
                <a:spcPts val="0"/>
              </a:spcAft>
              <a:buSzPts val="2800"/>
              <a:buChar char="●"/>
            </a:pPr>
            <a:r>
              <a:rPr lang="en" sz="2800"/>
              <a:t>XML External Entities (XXE) - OWASP Top 10 A4:2017</a:t>
            </a:r>
            <a:endParaRPr sz="2800"/>
          </a:p>
          <a:p>
            <a:pPr indent="-406400" lvl="0" marL="457200" rtl="0" algn="l">
              <a:spcBef>
                <a:spcPts val="0"/>
              </a:spcBef>
              <a:spcAft>
                <a:spcPts val="0"/>
              </a:spcAft>
              <a:buSzPts val="2800"/>
              <a:buChar char="●"/>
            </a:pPr>
            <a:r>
              <a:rPr lang="en" sz="2800"/>
              <a:t>Cross-Site Scripting (XSS) - OWASP Top 10 A7:2017</a:t>
            </a:r>
            <a:endParaRPr sz="2800"/>
          </a:p>
          <a:p>
            <a:pPr indent="-406400" lvl="0" marL="457200" rtl="0" algn="l">
              <a:spcBef>
                <a:spcPts val="0"/>
              </a:spcBef>
              <a:spcAft>
                <a:spcPts val="0"/>
              </a:spcAft>
              <a:buSzPts val="2800"/>
              <a:buChar char="●"/>
            </a:pPr>
            <a:r>
              <a:rPr lang="en" sz="2800"/>
              <a:t>Redirects</a:t>
            </a:r>
            <a:endParaRPr sz="2800"/>
          </a:p>
          <a:p>
            <a:pPr indent="-406400" lvl="0" marL="457200" rtl="0" algn="l">
              <a:spcBef>
                <a:spcPts val="0"/>
              </a:spcBef>
              <a:spcAft>
                <a:spcPts val="0"/>
              </a:spcAft>
              <a:buSzPts val="2800"/>
              <a:buChar char="●"/>
            </a:pPr>
            <a:r>
              <a:rPr lang="en" sz="2800"/>
              <a:t>SSRF</a:t>
            </a:r>
            <a:endParaRPr sz="2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a:t>
            </a:r>
            <a:endParaRPr/>
          </a:p>
        </p:txBody>
      </p:sp>
      <p:sp>
        <p:nvSpPr>
          <p:cNvPr id="997" name="Google Shape;99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handles user input for type, format, and content validation before being used or stored by the application.</a:t>
            </a:r>
            <a:endParaRPr sz="2100"/>
          </a:p>
          <a:p>
            <a:pPr indent="-361950" lvl="0" marL="457200" rtl="0" algn="l">
              <a:spcBef>
                <a:spcPts val="0"/>
              </a:spcBef>
              <a:spcAft>
                <a:spcPts val="0"/>
              </a:spcAft>
              <a:buSzPts val="2100"/>
              <a:buChar char="●"/>
            </a:pPr>
            <a:r>
              <a:rPr lang="en" sz="2100"/>
              <a:t>Compile list of data sources to work through.</a:t>
            </a:r>
            <a:endParaRPr sz="2100"/>
          </a:p>
          <a:p>
            <a:pPr indent="-361950" lvl="0" marL="457200" rtl="0" algn="l">
              <a:lnSpc>
                <a:spcPct val="115000"/>
              </a:lnSpc>
              <a:spcBef>
                <a:spcPts val="0"/>
              </a:spcBef>
              <a:spcAft>
                <a:spcPts val="0"/>
              </a:spcAft>
              <a:buClr>
                <a:srgbClr val="666666"/>
              </a:buClr>
              <a:buSzPts val="2100"/>
              <a:buChar char="●"/>
            </a:pPr>
            <a:r>
              <a:rPr lang="en" sz="2100">
                <a:solidFill>
                  <a:srgbClr val="666666"/>
                </a:solidFill>
              </a:rPr>
              <a:t>Start with the routes identified in the information gathering phase, but also include:</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Configuration files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Environment variables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External services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Database calls to external and internal databases.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a:t>
            </a:r>
            <a:endParaRPr sz="2100">
              <a:solidFill>
                <a:srgbClr val="666666"/>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1003" name="Google Shape;1003;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all input is validated without exception?</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 validation routines check for known good characters and cast to the proper data type (integer, date, etc.)?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the user data validated on the client or server or both (security should not rely solely on client-side validations that may be bypassed)?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If both client-side and server-side data validation is taking place, are these validations consistent and synchronized?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string input validation use regular expressions?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these regular expressions use blacklists or whitelists?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What bypasses exist within the regular expressions?</a:t>
            </a:r>
            <a:endParaRPr sz="2000">
              <a:solidFill>
                <a:srgbClr val="434343"/>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1009" name="Google Shape;1009;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434343"/>
              </a:buClr>
              <a:buSzPts val="2100"/>
              <a:buChar char="●"/>
            </a:pPr>
            <a:r>
              <a:rPr lang="en" sz="2100">
                <a:solidFill>
                  <a:srgbClr val="434343"/>
                </a:solidFill>
              </a:rPr>
              <a:t>Does the application validate numeric input by type and reject unexpected input?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How does the application evaluate and process input length?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a strong separation enforced between data and commands (filtering out injection attacks)?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there separation between data and client-side scripts?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provided data checked for special characters before being passed to SQL, LDAP, XML, OS and third party services?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For web applications, are often forgotten HTTP request components, including HTTP headers (e.g. referrer) validated?</a:t>
            </a:r>
            <a:endParaRPr sz="2100">
              <a:solidFill>
                <a:srgbClr val="434343"/>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Django</a:t>
            </a:r>
            <a:endParaRPr/>
          </a:p>
        </p:txBody>
      </p:sp>
      <p:pic>
        <p:nvPicPr>
          <p:cNvPr id="1015" name="Google Shape;1015;p139"/>
          <p:cNvPicPr preferRelativeResize="0"/>
          <p:nvPr/>
        </p:nvPicPr>
        <p:blipFill>
          <a:blip r:embed="rId3">
            <a:alphaModFix/>
          </a:blip>
          <a:stretch>
            <a:fillRect/>
          </a:stretch>
        </p:blipFill>
        <p:spPr>
          <a:xfrm>
            <a:off x="311700" y="1171575"/>
            <a:ext cx="8520599" cy="2992899"/>
          </a:xfrm>
          <a:prstGeom prst="rect">
            <a:avLst/>
          </a:prstGeom>
          <a:noFill/>
          <a:ln>
            <a:noFill/>
          </a:ln>
        </p:spPr>
      </p:pic>
      <p:sp>
        <p:nvSpPr>
          <p:cNvPr id="1016" name="Google Shape;1016;p139"/>
          <p:cNvSpPr/>
          <p:nvPr/>
        </p:nvSpPr>
        <p:spPr>
          <a:xfrm>
            <a:off x="1310550" y="2571750"/>
            <a:ext cx="7190100" cy="390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Node.js</a:t>
            </a:r>
            <a:endParaRPr/>
          </a:p>
        </p:txBody>
      </p:sp>
      <p:sp>
        <p:nvSpPr>
          <p:cNvPr id="1022" name="Google Shape;1022;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3" name="Google Shape;1023;p140"/>
          <p:cNvPicPr preferRelativeResize="0"/>
          <p:nvPr/>
        </p:nvPicPr>
        <p:blipFill>
          <a:blip r:embed="rId3">
            <a:alphaModFix/>
          </a:blip>
          <a:stretch>
            <a:fillRect/>
          </a:stretch>
        </p:blipFill>
        <p:spPr>
          <a:xfrm>
            <a:off x="411425" y="1152474"/>
            <a:ext cx="8321149" cy="3801525"/>
          </a:xfrm>
          <a:prstGeom prst="rect">
            <a:avLst/>
          </a:prstGeom>
          <a:noFill/>
          <a:ln>
            <a:noFill/>
          </a:ln>
        </p:spPr>
      </p:pic>
      <p:sp>
        <p:nvSpPr>
          <p:cNvPr id="1024" name="Google Shape;1024;p140"/>
          <p:cNvSpPr/>
          <p:nvPr/>
        </p:nvSpPr>
        <p:spPr>
          <a:xfrm>
            <a:off x="1086150" y="2351825"/>
            <a:ext cx="7540200" cy="493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a:t>
            </a:r>
            <a:endParaRPr/>
          </a:p>
        </p:txBody>
      </p:sp>
      <p:sp>
        <p:nvSpPr>
          <p:cNvPr id="1030" name="Google Shape;1030;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sends user data to client for context, type, and format before sending to uncontrolled data sinks.</a:t>
            </a:r>
            <a:endParaRPr sz="2100"/>
          </a:p>
          <a:p>
            <a:pPr indent="-361950" lvl="0" marL="457200" rtl="0" algn="l">
              <a:spcBef>
                <a:spcPts val="0"/>
              </a:spcBef>
              <a:spcAft>
                <a:spcPts val="0"/>
              </a:spcAft>
              <a:buSzPts val="2100"/>
              <a:buChar char="●"/>
            </a:pPr>
            <a:r>
              <a:rPr lang="en" sz="2100"/>
              <a:t>Start with a list of data sinks where data is being stored, sent, processed.</a:t>
            </a:r>
            <a:endParaRPr sz="2100"/>
          </a:p>
          <a:p>
            <a:pPr indent="-361950" lvl="1" marL="914400" rtl="0" algn="l">
              <a:spcBef>
                <a:spcPts val="0"/>
              </a:spcBef>
              <a:spcAft>
                <a:spcPts val="0"/>
              </a:spcAft>
              <a:buSzPts val="2100"/>
              <a:buChar char="○"/>
            </a:pPr>
            <a:r>
              <a:rPr lang="en" sz="2100"/>
              <a:t>Source code libraries</a:t>
            </a:r>
            <a:endParaRPr sz="2100"/>
          </a:p>
          <a:p>
            <a:pPr indent="-361950" lvl="1" marL="914400" rtl="0" algn="l">
              <a:spcBef>
                <a:spcPts val="0"/>
              </a:spcBef>
              <a:spcAft>
                <a:spcPts val="0"/>
              </a:spcAft>
              <a:buSzPts val="2100"/>
              <a:buChar char="○"/>
            </a:pPr>
            <a:r>
              <a:rPr lang="en" sz="2100"/>
              <a:t>3rd-party services</a:t>
            </a:r>
            <a:endParaRPr sz="2100"/>
          </a:p>
          <a:p>
            <a:pPr indent="-361950" lvl="1" marL="914400" rtl="0" algn="l">
              <a:spcBef>
                <a:spcPts val="0"/>
              </a:spcBef>
              <a:spcAft>
                <a:spcPts val="0"/>
              </a:spcAft>
              <a:buSzPts val="2100"/>
              <a:buChar char="○"/>
            </a:pPr>
            <a:r>
              <a:rPr lang="en" sz="2100"/>
              <a:t>Storage components (database in any of its possible forms)</a:t>
            </a:r>
            <a:endParaRPr sz="2100"/>
          </a:p>
          <a:p>
            <a:pPr indent="-361950" lvl="1" marL="914400" rtl="0" algn="l">
              <a:spcBef>
                <a:spcPts val="0"/>
              </a:spcBef>
              <a:spcAft>
                <a:spcPts val="0"/>
              </a:spcAft>
              <a:buSzPts val="2100"/>
              <a:buChar char="○"/>
            </a:pPr>
            <a:r>
              <a:rPr lang="en" sz="2100"/>
              <a:t>File system interactions</a:t>
            </a:r>
            <a:endParaRPr sz="2100"/>
          </a:p>
          <a:p>
            <a:pPr indent="-361950" lvl="1" marL="914400" rtl="0" algn="l">
              <a:spcBef>
                <a:spcPts val="0"/>
              </a:spcBef>
              <a:spcAft>
                <a:spcPts val="0"/>
              </a:spcAft>
              <a:buSzPts val="2100"/>
              <a:buChar char="○"/>
            </a:pPr>
            <a:r>
              <a:rPr lang="en" sz="2100"/>
              <a:t>Log files</a:t>
            </a:r>
            <a:endParaRPr sz="2100"/>
          </a:p>
          <a:p>
            <a:pPr indent="-361950" lvl="0" marL="457200" rtl="0" algn="l">
              <a:spcBef>
                <a:spcPts val="0"/>
              </a:spcBef>
              <a:spcAft>
                <a:spcPts val="0"/>
              </a:spcAft>
              <a:buSzPts val="2100"/>
              <a:buChar char="●"/>
            </a:pPr>
            <a:r>
              <a:rPr lang="en" sz="2100"/>
              <a:t>XSS, SSRF</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t>
            </a:r>
            <a:r>
              <a:rPr lang="en"/>
              <a:t>, what are we doing here?</a:t>
            </a:r>
            <a:endParaRPr/>
          </a:p>
        </p:txBody>
      </p:sp>
      <p:sp>
        <p:nvSpPr>
          <p:cNvPr id="136" name="Google Shape;136;p25"/>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This course is intended to do the following, at a high level:</a:t>
            </a:r>
            <a:endParaRPr sz="2200"/>
          </a:p>
          <a:p>
            <a:pPr indent="-368300" lvl="0" marL="457200" rtl="0" algn="l">
              <a:spcBef>
                <a:spcPts val="1600"/>
              </a:spcBef>
              <a:spcAft>
                <a:spcPts val="0"/>
              </a:spcAft>
              <a:buSzPts val="2200"/>
              <a:buAutoNum type="arabicPeriod"/>
            </a:pPr>
            <a:r>
              <a:rPr lang="en" sz="2200"/>
              <a:t>Show you where to look - Source to Sink</a:t>
            </a:r>
            <a:endParaRPr sz="2200"/>
          </a:p>
          <a:p>
            <a:pPr indent="-368300" lvl="0" marL="457200" rtl="0" algn="l">
              <a:spcBef>
                <a:spcPts val="0"/>
              </a:spcBef>
              <a:spcAft>
                <a:spcPts val="0"/>
              </a:spcAft>
              <a:buSzPts val="2200"/>
              <a:buAutoNum type="arabicPeriod"/>
            </a:pPr>
            <a:r>
              <a:rPr lang="en" sz="2200"/>
              <a:t>Show you what to look for, examples:</a:t>
            </a:r>
            <a:endParaRPr sz="2200"/>
          </a:p>
          <a:p>
            <a:pPr indent="-355600" lvl="1" marL="914400" rtl="0" algn="l">
              <a:spcBef>
                <a:spcPts val="0"/>
              </a:spcBef>
              <a:spcAft>
                <a:spcPts val="0"/>
              </a:spcAft>
              <a:buSzPts val="2000"/>
              <a:buAutoNum type="alphaLcPeriod"/>
            </a:pPr>
            <a:r>
              <a:rPr lang="en" sz="2000"/>
              <a:t>AuthZ/AuthN</a:t>
            </a:r>
            <a:endParaRPr sz="2000"/>
          </a:p>
          <a:p>
            <a:pPr indent="-355600" lvl="1" marL="914400" rtl="0" algn="l">
              <a:spcBef>
                <a:spcPts val="0"/>
              </a:spcBef>
              <a:spcAft>
                <a:spcPts val="0"/>
              </a:spcAft>
              <a:buSzPts val="2000"/>
              <a:buAutoNum type="alphaLcPeriod"/>
            </a:pPr>
            <a:r>
              <a:rPr lang="en" sz="2000"/>
              <a:t>Vulns specific to the type of app</a:t>
            </a:r>
            <a:endParaRPr sz="2000"/>
          </a:p>
          <a:p>
            <a:pPr indent="-355600" lvl="1" marL="914400" rtl="0" algn="l">
              <a:spcBef>
                <a:spcPts val="0"/>
              </a:spcBef>
              <a:spcAft>
                <a:spcPts val="0"/>
              </a:spcAft>
              <a:buSzPts val="2000"/>
              <a:buAutoNum type="alphaLcPeriod"/>
            </a:pPr>
            <a:r>
              <a:rPr lang="en" sz="2000"/>
              <a:t>General/OWASP AppSec vulns</a:t>
            </a:r>
            <a:endParaRPr sz="2000"/>
          </a:p>
          <a:p>
            <a:pPr indent="-368300" lvl="0" marL="457200" rtl="0" algn="l">
              <a:spcBef>
                <a:spcPts val="0"/>
              </a:spcBef>
              <a:spcAft>
                <a:spcPts val="0"/>
              </a:spcAft>
              <a:buSzPts val="2200"/>
              <a:buAutoNum type="arabicPeriod"/>
            </a:pPr>
            <a:r>
              <a:rPr lang="en" sz="2200"/>
              <a:t>Show where automation fits in the source code review process</a:t>
            </a:r>
            <a:endParaRPr sz="2200"/>
          </a:p>
          <a:p>
            <a:pPr indent="-368300" lvl="0" marL="457200" rtl="0" algn="l">
              <a:spcBef>
                <a:spcPts val="0"/>
              </a:spcBef>
              <a:spcAft>
                <a:spcPts val="0"/>
              </a:spcAft>
              <a:buSzPts val="2200"/>
              <a:buAutoNum type="arabicPeriod"/>
            </a:pPr>
            <a:r>
              <a:rPr lang="en" sz="2200"/>
              <a:t>Show some validation and remediation of the issues</a:t>
            </a:r>
            <a:endParaRPr sz="2200"/>
          </a:p>
          <a:p>
            <a:pPr indent="0" lvl="0" marL="0" rtl="0" algn="l">
              <a:spcBef>
                <a:spcPts val="1600"/>
              </a:spcBef>
              <a:spcAft>
                <a:spcPts val="0"/>
              </a:spcAft>
              <a:buNone/>
            </a:pPr>
            <a:r>
              <a:rPr lang="en" sz="2100"/>
              <a:t> </a:t>
            </a:r>
            <a:endParaRPr sz="2100"/>
          </a:p>
          <a:p>
            <a:pPr indent="0" lvl="0" marL="0" rtl="0" algn="l">
              <a:spcBef>
                <a:spcPts val="1600"/>
              </a:spcBef>
              <a:spcAft>
                <a:spcPts val="1600"/>
              </a:spcAft>
              <a:buNone/>
            </a:pPr>
            <a:r>
              <a:t/>
            </a:r>
            <a:endParaRPr sz="21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 - Checklist</a:t>
            </a:r>
            <a:endParaRPr/>
          </a:p>
        </p:txBody>
      </p:sp>
      <p:sp>
        <p:nvSpPr>
          <p:cNvPr id="1036" name="Google Shape;1036;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Do databases interactions use parameterized queries?</a:t>
            </a:r>
            <a:endParaRPr sz="1900"/>
          </a:p>
          <a:p>
            <a:pPr indent="-349250" lvl="0" marL="457200" rtl="0" algn="l">
              <a:spcBef>
                <a:spcPts val="0"/>
              </a:spcBef>
              <a:spcAft>
                <a:spcPts val="0"/>
              </a:spcAft>
              <a:buSzPts val="1900"/>
              <a:buChar char="●"/>
            </a:pPr>
            <a:r>
              <a:rPr lang="en" sz="1900"/>
              <a:t>Do input validation functions properly encode or sanitize data for the output context?</a:t>
            </a:r>
            <a:endParaRPr sz="1900"/>
          </a:p>
          <a:p>
            <a:pPr indent="-349250" lvl="0" marL="457200" rtl="0" algn="l">
              <a:spcBef>
                <a:spcPts val="0"/>
              </a:spcBef>
              <a:spcAft>
                <a:spcPts val="0"/>
              </a:spcAft>
              <a:buSzPts val="1900"/>
              <a:buChar char="●"/>
            </a:pPr>
            <a:r>
              <a:rPr lang="en" sz="1900"/>
              <a:t>How do framework-provided database ORM functions used?</a:t>
            </a:r>
            <a:endParaRPr sz="1900"/>
          </a:p>
          <a:p>
            <a:pPr indent="-349250" lvl="0" marL="457200" rtl="0" algn="l">
              <a:spcBef>
                <a:spcPts val="0"/>
              </a:spcBef>
              <a:spcAft>
                <a:spcPts val="0"/>
              </a:spcAft>
              <a:buSzPts val="1900"/>
              <a:buChar char="●"/>
            </a:pPr>
            <a:r>
              <a:rPr lang="en" sz="1900"/>
              <a:t>Does the source code use potentially-dangerous ORM functions? (.raw, etc)</a:t>
            </a:r>
            <a:endParaRPr sz="1900"/>
          </a:p>
          <a:p>
            <a:pPr indent="-349250" lvl="0" marL="457200" rtl="0" algn="l">
              <a:spcBef>
                <a:spcPts val="0"/>
              </a:spcBef>
              <a:spcAft>
                <a:spcPts val="0"/>
              </a:spcAft>
              <a:buSzPts val="1900"/>
              <a:buChar char="●"/>
            </a:pPr>
            <a:r>
              <a:rPr lang="en" sz="1900"/>
              <a:t>What output encoding libraries are used?</a:t>
            </a:r>
            <a:endParaRPr sz="1900"/>
          </a:p>
          <a:p>
            <a:pPr indent="-349250" lvl="0" marL="457200" rtl="0" algn="l">
              <a:spcBef>
                <a:spcPts val="0"/>
              </a:spcBef>
              <a:spcAft>
                <a:spcPts val="0"/>
              </a:spcAft>
              <a:buSzPts val="1900"/>
              <a:buChar char="●"/>
            </a:pPr>
            <a:r>
              <a:rPr lang="en" sz="1900"/>
              <a:t>Are output encoding libraries up-to-date and patched?</a:t>
            </a:r>
            <a:endParaRPr sz="1900"/>
          </a:p>
          <a:p>
            <a:pPr indent="-349250" lvl="0" marL="457200" rtl="0" algn="l">
              <a:spcBef>
                <a:spcPts val="0"/>
              </a:spcBef>
              <a:spcAft>
                <a:spcPts val="0"/>
              </a:spcAft>
              <a:buSzPts val="1900"/>
              <a:buChar char="●"/>
            </a:pPr>
            <a:r>
              <a:rPr lang="en" sz="1900"/>
              <a:t>Is proper output encoding used for the context of each output location?</a:t>
            </a:r>
            <a:endParaRPr sz="1900"/>
          </a:p>
          <a:p>
            <a:pPr indent="-349250" lvl="0" marL="457200" rtl="0" algn="l">
              <a:spcBef>
                <a:spcPts val="0"/>
              </a:spcBef>
              <a:spcAft>
                <a:spcPts val="0"/>
              </a:spcAft>
              <a:buSzPts val="1900"/>
              <a:buChar char="●"/>
            </a:pPr>
            <a:r>
              <a:rPr lang="en" sz="1900"/>
              <a:t>Are output encoding routines dependent on regular expressions? Are there any weaknesses or blind-spots in these expressions?</a:t>
            </a:r>
            <a:endParaRPr sz="19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Node.js (ejs templates)</a:t>
            </a:r>
            <a:endParaRPr/>
          </a:p>
        </p:txBody>
      </p:sp>
      <p:sp>
        <p:nvSpPr>
          <p:cNvPr id="1042" name="Google Shape;104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3" name="Google Shape;1043;p143"/>
          <p:cNvPicPr preferRelativeResize="0"/>
          <p:nvPr/>
        </p:nvPicPr>
        <p:blipFill>
          <a:blip r:embed="rId3">
            <a:alphaModFix/>
          </a:blip>
          <a:stretch>
            <a:fillRect/>
          </a:stretch>
        </p:blipFill>
        <p:spPr>
          <a:xfrm>
            <a:off x="0" y="1152470"/>
            <a:ext cx="9144000" cy="383220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Django</a:t>
            </a:r>
            <a:endParaRPr/>
          </a:p>
        </p:txBody>
      </p:sp>
      <p:sp>
        <p:nvSpPr>
          <p:cNvPr id="1049" name="Google Shape;1049;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0" name="Google Shape;1050;p144"/>
          <p:cNvPicPr preferRelativeResize="0"/>
          <p:nvPr/>
        </p:nvPicPr>
        <p:blipFill>
          <a:blip r:embed="rId3">
            <a:alphaModFix/>
          </a:blip>
          <a:stretch>
            <a:fillRect/>
          </a:stretch>
        </p:blipFill>
        <p:spPr>
          <a:xfrm>
            <a:off x="311700" y="1604326"/>
            <a:ext cx="8520600" cy="188130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45"/>
          <p:cNvSpPr txBox="1"/>
          <p:nvPr>
            <p:ph type="title"/>
          </p:nvPr>
        </p:nvSpPr>
        <p:spPr>
          <a:xfrm>
            <a:off x="265500" y="296825"/>
            <a:ext cx="4045200" cy="8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Injection</a:t>
            </a:r>
            <a:endParaRPr/>
          </a:p>
        </p:txBody>
      </p:sp>
      <p:sp>
        <p:nvSpPr>
          <p:cNvPr id="1056" name="Google Shape;1056;p1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057" name="Google Shape;1057;p145"/>
          <p:cNvSpPr txBox="1"/>
          <p:nvPr>
            <p:ph idx="1" type="subTitle"/>
          </p:nvPr>
        </p:nvSpPr>
        <p:spPr>
          <a:xfrm>
            <a:off x="265500" y="1099625"/>
            <a:ext cx="4045200" cy="355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Billy the Kid</a:t>
            </a:r>
            <a:endParaRPr b="1"/>
          </a:p>
          <a:p>
            <a:pPr indent="0" lvl="0" marL="0" rtl="0" algn="ctr">
              <a:spcBef>
                <a:spcPts val="0"/>
              </a:spcBef>
              <a:spcAft>
                <a:spcPts val="0"/>
              </a:spcAft>
              <a:buNone/>
            </a:pPr>
            <a:r>
              <a:t/>
            </a:r>
            <a:endParaRPr sz="1300"/>
          </a:p>
          <a:p>
            <a:pPr indent="-361950" lvl="0" marL="457200" rtl="0" algn="l">
              <a:spcBef>
                <a:spcPts val="0"/>
              </a:spcBef>
              <a:spcAft>
                <a:spcPts val="0"/>
              </a:spcAft>
              <a:buSzPts val="2100"/>
              <a:buAutoNum type="arabicPeriod"/>
            </a:pPr>
            <a:r>
              <a:rPr lang="en"/>
              <a:t>~/code/skea_django</a:t>
            </a:r>
            <a:endParaRPr/>
          </a:p>
          <a:p>
            <a:pPr indent="-361950" lvl="1" marL="914400" rtl="0" algn="l">
              <a:spcBef>
                <a:spcPts val="0"/>
              </a:spcBef>
              <a:spcAft>
                <a:spcPts val="0"/>
              </a:spcAft>
              <a:buSzPts val="2100"/>
              <a:buAutoNum type="alphaLcPeriod"/>
            </a:pPr>
            <a:r>
              <a:rPr lang="en"/>
              <a:t>Build Injection Checklist </a:t>
            </a:r>
            <a:endParaRPr/>
          </a:p>
          <a:p>
            <a:pPr indent="-361950" lvl="1" marL="914400" rtl="0" algn="l">
              <a:spcBef>
                <a:spcPts val="0"/>
              </a:spcBef>
              <a:spcAft>
                <a:spcPts val="0"/>
              </a:spcAft>
              <a:buSzPts val="2100"/>
              <a:buAutoNum type="alphaLcPeriod"/>
            </a:pPr>
            <a:r>
              <a:rPr lang="en"/>
              <a:t>Trace all sources To sinks</a:t>
            </a:r>
            <a:r>
              <a:rPr lang="en"/>
              <a:t> </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AutoNum type="arabicPeriod"/>
            </a:pPr>
            <a:r>
              <a:rPr lang="en"/>
              <a:t>~/code/keystone</a:t>
            </a:r>
            <a:endParaRPr/>
          </a:p>
          <a:p>
            <a:pPr indent="-361950" lvl="1" marL="914400" rtl="0" algn="l">
              <a:spcBef>
                <a:spcPts val="0"/>
              </a:spcBef>
              <a:spcAft>
                <a:spcPts val="0"/>
              </a:spcAft>
              <a:buSzPts val="2100"/>
              <a:buAutoNum type="alphaLcPeriod"/>
            </a:pPr>
            <a:r>
              <a:rPr lang="en"/>
              <a:t>Build Injection Checklist</a:t>
            </a:r>
            <a:endParaRPr/>
          </a:p>
          <a:p>
            <a:pPr indent="-361950" lvl="1" marL="914400" rtl="0" algn="l">
              <a:spcBef>
                <a:spcPts val="0"/>
              </a:spcBef>
              <a:spcAft>
                <a:spcPts val="0"/>
              </a:spcAft>
              <a:buSzPts val="2100"/>
              <a:buAutoNum type="alphaLcPeriod"/>
            </a:pPr>
            <a:r>
              <a:rPr lang="en"/>
              <a:t>Trace at least 3 different sources to sinks</a:t>
            </a:r>
            <a:endParaRPr/>
          </a:p>
          <a:p>
            <a:pPr indent="0" lvl="0" marL="0" rtl="0" algn="l">
              <a:spcBef>
                <a:spcPts val="0"/>
              </a:spcBef>
              <a:spcAft>
                <a:spcPts val="0"/>
              </a:spcAft>
              <a:buNone/>
            </a:pPr>
            <a:r>
              <a:t/>
            </a:r>
            <a:endParaRPr/>
          </a:p>
        </p:txBody>
      </p:sp>
      <p:pic>
        <p:nvPicPr>
          <p:cNvPr id="1058" name="Google Shape;1058;p145"/>
          <p:cNvPicPr preferRelativeResize="0"/>
          <p:nvPr/>
        </p:nvPicPr>
        <p:blipFill>
          <a:blip r:embed="rId3">
            <a:alphaModFix/>
          </a:blip>
          <a:stretch>
            <a:fillRect/>
          </a:stretch>
        </p:blipFill>
        <p:spPr>
          <a:xfrm>
            <a:off x="4972050" y="719125"/>
            <a:ext cx="3771900" cy="37052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Billy the Kid - Post-Mortem</a:t>
            </a:r>
            <a:endParaRPr/>
          </a:p>
          <a:p>
            <a:pPr indent="0" lvl="0" marL="0" rtl="0" algn="l">
              <a:spcBef>
                <a:spcPts val="0"/>
              </a:spcBef>
              <a:spcAft>
                <a:spcPts val="0"/>
              </a:spcAft>
              <a:buNone/>
            </a:pPr>
            <a:r>
              <a:t/>
            </a:r>
            <a:endParaRPr/>
          </a:p>
        </p:txBody>
      </p:sp>
      <p:sp>
        <p:nvSpPr>
          <p:cNvPr id="1064" name="Google Shape;1064;p146"/>
          <p:cNvSpPr txBox="1"/>
          <p:nvPr>
            <p:ph idx="1" type="body"/>
          </p:nvPr>
        </p:nvSpPr>
        <p:spPr>
          <a:xfrm>
            <a:off x="311700" y="1152475"/>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sources have already been identified. Are there others?</a:t>
            </a:r>
            <a:endParaRPr/>
          </a:p>
          <a:p>
            <a:pPr indent="-342900" lvl="0" marL="457200" rtl="0" algn="l">
              <a:spcBef>
                <a:spcPts val="0"/>
              </a:spcBef>
              <a:spcAft>
                <a:spcPts val="0"/>
              </a:spcAft>
              <a:buSzPts val="1800"/>
              <a:buChar char="●"/>
            </a:pPr>
            <a:r>
              <a:rPr lang="en"/>
              <a:t>Configuration files, additional services, even databases.</a:t>
            </a:r>
            <a:endParaRPr/>
          </a:p>
          <a:p>
            <a:pPr indent="-342900" lvl="0" marL="457200" rtl="0" algn="l">
              <a:spcBef>
                <a:spcPts val="0"/>
              </a:spcBef>
              <a:spcAft>
                <a:spcPts val="0"/>
              </a:spcAft>
              <a:buSzPts val="1800"/>
              <a:buChar char="●"/>
            </a:pPr>
            <a:r>
              <a:rPr lang="en"/>
              <a:t>Settings.py is somewhat trusted, but other people could manipulate data in the database before it gets to us.</a:t>
            </a:r>
            <a:endParaRPr/>
          </a:p>
        </p:txBody>
      </p:sp>
      <p:pic>
        <p:nvPicPr>
          <p:cNvPr id="1065" name="Google Shape;1065;p146"/>
          <p:cNvPicPr preferRelativeResize="0"/>
          <p:nvPr/>
        </p:nvPicPr>
        <p:blipFill>
          <a:blip r:embed="rId3">
            <a:alphaModFix/>
          </a:blip>
          <a:stretch>
            <a:fillRect/>
          </a:stretch>
        </p:blipFill>
        <p:spPr>
          <a:xfrm>
            <a:off x="5182742" y="1152475"/>
            <a:ext cx="3831958" cy="38046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71" name="Google Shape;1071;p147"/>
          <p:cNvSpPr txBox="1"/>
          <p:nvPr>
            <p:ph idx="1" type="body"/>
          </p:nvPr>
        </p:nvSpPr>
        <p:spPr>
          <a:xfrm>
            <a:off x="4519500" y="1067500"/>
            <a:ext cx="46245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Now for sinks, we know that the database file is one, but what else?</a:t>
            </a:r>
            <a:endParaRPr sz="2400"/>
          </a:p>
          <a:p>
            <a:pPr indent="-381000" lvl="0" marL="457200" rtl="0" algn="l">
              <a:spcBef>
                <a:spcPts val="0"/>
              </a:spcBef>
              <a:spcAft>
                <a:spcPts val="0"/>
              </a:spcAft>
              <a:buSzPts val="2400"/>
              <a:buChar char="●"/>
            </a:pPr>
            <a:r>
              <a:rPr lang="en" sz="2400"/>
              <a:t>Anywhere data is /sent/ somewhere, file system, user, etc.</a:t>
            </a:r>
            <a:endParaRPr sz="2400"/>
          </a:p>
        </p:txBody>
      </p:sp>
      <p:pic>
        <p:nvPicPr>
          <p:cNvPr id="1072" name="Google Shape;1072;p147"/>
          <p:cNvPicPr preferRelativeResize="0"/>
          <p:nvPr/>
        </p:nvPicPr>
        <p:blipFill>
          <a:blip r:embed="rId3">
            <a:alphaModFix/>
          </a:blip>
          <a:stretch>
            <a:fillRect/>
          </a:stretch>
        </p:blipFill>
        <p:spPr>
          <a:xfrm>
            <a:off x="311700" y="1067500"/>
            <a:ext cx="3895313" cy="382097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78" name="Google Shape;1078;p148"/>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Search for user.username shows multiple references.</a:t>
            </a:r>
            <a:endParaRPr sz="2200"/>
          </a:p>
        </p:txBody>
      </p:sp>
      <p:pic>
        <p:nvPicPr>
          <p:cNvPr id="1079" name="Google Shape;1079;p148"/>
          <p:cNvPicPr preferRelativeResize="0"/>
          <p:nvPr/>
        </p:nvPicPr>
        <p:blipFill>
          <a:blip r:embed="rId3">
            <a:alphaModFix/>
          </a:blip>
          <a:stretch>
            <a:fillRect/>
          </a:stretch>
        </p:blipFill>
        <p:spPr>
          <a:xfrm>
            <a:off x="0" y="1730043"/>
            <a:ext cx="9144001" cy="302591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85" name="Google Shape;1085;p149"/>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Diagram for user.username ends up looking like this.</a:t>
            </a:r>
            <a:endParaRPr sz="2200"/>
          </a:p>
        </p:txBody>
      </p:sp>
      <p:pic>
        <p:nvPicPr>
          <p:cNvPr id="1086" name="Google Shape;1086;p149"/>
          <p:cNvPicPr preferRelativeResize="0"/>
          <p:nvPr/>
        </p:nvPicPr>
        <p:blipFill>
          <a:blip r:embed="rId3">
            <a:alphaModFix/>
          </a:blip>
          <a:stretch>
            <a:fillRect/>
          </a:stretch>
        </p:blipFill>
        <p:spPr>
          <a:xfrm>
            <a:off x="1129787" y="1834500"/>
            <a:ext cx="6884425" cy="25133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92" name="Google Shape;1092;p150"/>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This means we will be looking for the following injection flaws:</a:t>
            </a:r>
            <a:endParaRPr sz="2200"/>
          </a:p>
          <a:p>
            <a:pPr indent="-361950" lvl="1" marL="914400" rtl="0" algn="l">
              <a:spcBef>
                <a:spcPts val="0"/>
              </a:spcBef>
              <a:spcAft>
                <a:spcPts val="0"/>
              </a:spcAft>
              <a:buSzPts val="2100"/>
              <a:buAutoNum type="alphaLcPeriod"/>
            </a:pPr>
            <a:r>
              <a:rPr lang="en" sz="2100"/>
              <a:t>SQL Injection (database storage)</a:t>
            </a:r>
            <a:endParaRPr sz="2100"/>
          </a:p>
          <a:p>
            <a:pPr indent="-361950" lvl="1" marL="914400" rtl="0" algn="l">
              <a:spcBef>
                <a:spcPts val="0"/>
              </a:spcBef>
              <a:spcAft>
                <a:spcPts val="0"/>
              </a:spcAft>
              <a:buSzPts val="2100"/>
              <a:buAutoNum type="alphaLcPeriod"/>
            </a:pPr>
            <a:r>
              <a:rPr lang="en" sz="2100"/>
              <a:t>XSS (Stored/Reflected)</a:t>
            </a:r>
            <a:endParaRPr sz="2100"/>
          </a:p>
          <a:p>
            <a:pPr indent="-361950" lvl="1" marL="914400" rtl="0" algn="l">
              <a:spcBef>
                <a:spcPts val="0"/>
              </a:spcBef>
              <a:spcAft>
                <a:spcPts val="0"/>
              </a:spcAft>
              <a:buSzPts val="2100"/>
              <a:buAutoNum type="alphaLcPeriod"/>
            </a:pPr>
            <a:r>
              <a:rPr lang="en" sz="2100"/>
              <a:t>Log Forging/Injection</a:t>
            </a:r>
            <a:endParaRPr sz="2100"/>
          </a:p>
        </p:txBody>
      </p:sp>
      <p:pic>
        <p:nvPicPr>
          <p:cNvPr id="1093" name="Google Shape;1093;p150"/>
          <p:cNvPicPr preferRelativeResize="0"/>
          <p:nvPr/>
        </p:nvPicPr>
        <p:blipFill>
          <a:blip r:embed="rId3">
            <a:alphaModFix/>
          </a:blip>
          <a:stretch>
            <a:fillRect/>
          </a:stretch>
        </p:blipFill>
        <p:spPr>
          <a:xfrm>
            <a:off x="4679754" y="2070125"/>
            <a:ext cx="4278600" cy="15620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5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a:t>
            </a:r>
            <a:r>
              <a:rPr lang="en"/>
              <a:t>, what we aren’t doing</a:t>
            </a:r>
            <a:endParaRPr/>
          </a:p>
        </p:txBody>
      </p:sp>
      <p:sp>
        <p:nvSpPr>
          <p:cNvPr id="142" name="Google Shape;142;p26"/>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This course is not intended to:</a:t>
            </a:r>
            <a:endParaRPr sz="2400"/>
          </a:p>
          <a:p>
            <a:pPr indent="-381000" lvl="0" marL="457200" rtl="0" algn="l">
              <a:spcBef>
                <a:spcPts val="1600"/>
              </a:spcBef>
              <a:spcAft>
                <a:spcPts val="0"/>
              </a:spcAft>
              <a:buSzPts val="2400"/>
              <a:buAutoNum type="arabicPeriod"/>
            </a:pPr>
            <a:r>
              <a:rPr lang="en" sz="2400"/>
              <a:t>Teach you the OWASP Top 10</a:t>
            </a:r>
            <a:endParaRPr sz="2400"/>
          </a:p>
          <a:p>
            <a:pPr indent="-381000" lvl="0" marL="457200" rtl="0" algn="l">
              <a:spcBef>
                <a:spcPts val="0"/>
              </a:spcBef>
              <a:spcAft>
                <a:spcPts val="0"/>
              </a:spcAft>
              <a:buSzPts val="2400"/>
              <a:buAutoNum type="arabicPeriod"/>
            </a:pPr>
            <a:r>
              <a:rPr lang="en" sz="2400"/>
              <a:t>Review web </a:t>
            </a:r>
            <a:r>
              <a:rPr lang="en" sz="2400"/>
              <a:t>vulnerabilities</a:t>
            </a:r>
            <a:endParaRPr sz="2400"/>
          </a:p>
          <a:p>
            <a:pPr indent="-381000" lvl="0" marL="457200" rtl="0" algn="l">
              <a:spcBef>
                <a:spcPts val="0"/>
              </a:spcBef>
              <a:spcAft>
                <a:spcPts val="0"/>
              </a:spcAft>
              <a:buSzPts val="2400"/>
              <a:buAutoNum type="arabicPeriod"/>
            </a:pPr>
            <a:r>
              <a:rPr lang="en" sz="2400"/>
              <a:t>Cover techniques for finding vulnerabilities in running applications</a:t>
            </a:r>
            <a:endParaRPr sz="2400"/>
          </a:p>
          <a:p>
            <a:pPr indent="-381000" lvl="0" marL="457200" rtl="0" algn="l">
              <a:spcBef>
                <a:spcPts val="0"/>
              </a:spcBef>
              <a:spcAft>
                <a:spcPts val="0"/>
              </a:spcAft>
              <a:buSzPts val="2400"/>
              <a:buAutoNum type="arabicPeriod"/>
            </a:pPr>
            <a:r>
              <a:rPr lang="en" sz="2400"/>
              <a:t>Be a primer on building secure applications</a:t>
            </a:r>
            <a:endParaRPr sz="2400"/>
          </a:p>
          <a:p>
            <a:pPr indent="-381000" lvl="0" marL="457200" rtl="0" algn="l">
              <a:spcBef>
                <a:spcPts val="0"/>
              </a:spcBef>
              <a:spcAft>
                <a:spcPts val="0"/>
              </a:spcAft>
              <a:buSzPts val="2400"/>
              <a:buAutoNum type="arabicPeriod"/>
            </a:pPr>
            <a:r>
              <a:rPr lang="en" sz="2400"/>
              <a:t>Cover </a:t>
            </a:r>
            <a:r>
              <a:rPr lang="en" sz="2400"/>
              <a:t>all the ways</a:t>
            </a:r>
            <a:r>
              <a:rPr lang="en" sz="2400"/>
              <a:t> that vulnerabilities manifest in code.</a:t>
            </a:r>
            <a:endParaRPr sz="23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
        <p:nvSpPr>
          <p:cNvPr id="1104" name="Google Shape;1104;p152"/>
          <p:cNvSpPr txBox="1"/>
          <p:nvPr>
            <p:ph idx="1" type="body"/>
          </p:nvPr>
        </p:nvSpPr>
        <p:spPr>
          <a:xfrm>
            <a:off x="311700" y="11435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Analyze code for encryption flaws, outdated protocols, custom-developed algorithms, weak encryption, and misuse</a:t>
            </a:r>
            <a:endParaRPr sz="2000"/>
          </a:p>
          <a:p>
            <a:pPr indent="-355600" lvl="0" marL="457200" rtl="0" algn="l">
              <a:spcBef>
                <a:spcPts val="0"/>
              </a:spcBef>
              <a:spcAft>
                <a:spcPts val="0"/>
              </a:spcAft>
              <a:buSzPts val="2000"/>
              <a:buChar char="●"/>
            </a:pPr>
            <a:r>
              <a:rPr lang="en" sz="2000"/>
              <a:t>Automated tools will uncover some of this, including</a:t>
            </a:r>
            <a:endParaRPr sz="2000"/>
          </a:p>
          <a:p>
            <a:pPr indent="-330200" lvl="1" marL="914400" rtl="0" algn="l">
              <a:spcBef>
                <a:spcPts val="0"/>
              </a:spcBef>
              <a:spcAft>
                <a:spcPts val="0"/>
              </a:spcAft>
              <a:buSzPts val="1600"/>
              <a:buChar char="○"/>
            </a:pPr>
            <a:r>
              <a:rPr lang="en" sz="1600"/>
              <a:t>Use of older hashing algorithms (MD5, SHA-1, etc)</a:t>
            </a:r>
            <a:endParaRPr sz="1600"/>
          </a:p>
          <a:p>
            <a:pPr indent="-355600" lvl="0" marL="457200" rtl="0" algn="l">
              <a:spcBef>
                <a:spcPts val="0"/>
              </a:spcBef>
              <a:spcAft>
                <a:spcPts val="0"/>
              </a:spcAft>
              <a:buSzPts val="2000"/>
              <a:buChar char="●"/>
            </a:pPr>
            <a:r>
              <a:rPr lang="en" sz="2000"/>
              <a:t>Code and routes that handles sensitive information specifically should be reviewed</a:t>
            </a:r>
            <a:endParaRPr sz="2000"/>
          </a:p>
          <a:p>
            <a:pPr indent="-330200" lvl="1" marL="914400" rtl="0" algn="l">
              <a:spcBef>
                <a:spcPts val="0"/>
              </a:spcBef>
              <a:spcAft>
                <a:spcPts val="0"/>
              </a:spcAft>
              <a:buSzPts val="1600"/>
              <a:buChar char="○"/>
            </a:pPr>
            <a:r>
              <a:rPr lang="en" sz="1600"/>
              <a:t>API Tokens</a:t>
            </a:r>
            <a:endParaRPr sz="1600"/>
          </a:p>
          <a:p>
            <a:pPr indent="-330200" lvl="1" marL="914400" rtl="0" algn="l">
              <a:spcBef>
                <a:spcPts val="0"/>
              </a:spcBef>
              <a:spcAft>
                <a:spcPts val="0"/>
              </a:spcAft>
              <a:buSzPts val="1600"/>
              <a:buChar char="○"/>
            </a:pPr>
            <a:r>
              <a:rPr lang="en" sz="1600"/>
              <a:t>Credit Card Numbers</a:t>
            </a:r>
            <a:endParaRPr sz="1600"/>
          </a:p>
          <a:p>
            <a:pPr indent="-330200" lvl="1" marL="914400" rtl="0" algn="l">
              <a:spcBef>
                <a:spcPts val="0"/>
              </a:spcBef>
              <a:spcAft>
                <a:spcPts val="0"/>
              </a:spcAft>
              <a:buSzPts val="1600"/>
              <a:buChar char="○"/>
            </a:pPr>
            <a:r>
              <a:rPr lang="en" sz="1600"/>
              <a:t>Social Security Numbers</a:t>
            </a:r>
            <a:endParaRPr sz="1600"/>
          </a:p>
          <a:p>
            <a:pPr indent="-330200" lvl="1" marL="914400" rtl="0" algn="l">
              <a:spcBef>
                <a:spcPts val="0"/>
              </a:spcBef>
              <a:spcAft>
                <a:spcPts val="0"/>
              </a:spcAft>
              <a:buSzPts val="1600"/>
              <a:buChar char="○"/>
            </a:pPr>
            <a:r>
              <a:rPr lang="en" sz="1600"/>
              <a:t>Customer Data</a:t>
            </a:r>
            <a:endParaRPr sz="1600"/>
          </a:p>
          <a:p>
            <a:pPr indent="-355600" lvl="0" marL="457200" rtl="0" algn="l">
              <a:spcBef>
                <a:spcPts val="0"/>
              </a:spcBef>
              <a:spcAft>
                <a:spcPts val="0"/>
              </a:spcAft>
              <a:buSzPts val="2000"/>
              <a:buChar char="●"/>
            </a:pPr>
            <a:r>
              <a:rPr lang="en" sz="2000"/>
              <a:t>IDE Search for the following terms:</a:t>
            </a:r>
            <a:endParaRPr sz="2000"/>
          </a:p>
          <a:p>
            <a:pPr indent="-330200" lvl="1" marL="914400" rtl="0" algn="l">
              <a:spcBef>
                <a:spcPts val="0"/>
              </a:spcBef>
              <a:spcAft>
                <a:spcPts val="0"/>
              </a:spcAft>
              <a:buSzPts val="1600"/>
              <a:buChar char="○"/>
            </a:pPr>
            <a:r>
              <a:rPr lang="en" sz="1600"/>
              <a:t>md5, sha1, base64, encrypt, decrypt, secure</a:t>
            </a:r>
            <a:endParaRPr sz="16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Cryptographic Analysis Vulnerabilities</a:t>
            </a:r>
            <a:endParaRPr sz="3400"/>
          </a:p>
        </p:txBody>
      </p:sp>
      <p:sp>
        <p:nvSpPr>
          <p:cNvPr id="1110" name="Google Shape;1110;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Lack of Encryption </a:t>
            </a:r>
            <a:endParaRPr sz="3000"/>
          </a:p>
          <a:p>
            <a:pPr indent="-419100" lvl="0" marL="457200" rtl="0" algn="l">
              <a:spcBef>
                <a:spcPts val="0"/>
              </a:spcBef>
              <a:spcAft>
                <a:spcPts val="0"/>
              </a:spcAft>
              <a:buSzPts val="3000"/>
              <a:buChar char="●"/>
            </a:pPr>
            <a:r>
              <a:rPr lang="en" sz="3000"/>
              <a:t>Improper Encryption</a:t>
            </a:r>
            <a:endParaRPr sz="3000"/>
          </a:p>
          <a:p>
            <a:pPr indent="-419100" lvl="0" marL="457200" rtl="0" algn="l">
              <a:spcBef>
                <a:spcPts val="0"/>
              </a:spcBef>
              <a:spcAft>
                <a:spcPts val="0"/>
              </a:spcAft>
              <a:buSzPts val="3000"/>
              <a:buChar char="●"/>
            </a:pPr>
            <a:r>
              <a:rPr lang="en" sz="3000"/>
              <a:t>Insecure Token Generation/Randomness</a:t>
            </a:r>
            <a:endParaRPr sz="3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 Checklist</a:t>
            </a:r>
            <a:endParaRPr/>
          </a:p>
        </p:txBody>
      </p:sp>
      <p:sp>
        <p:nvSpPr>
          <p:cNvPr id="1116" name="Google Shape;1116;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are the standard encryption libraries are used for?</a:t>
            </a:r>
            <a:endParaRPr sz="2100"/>
          </a:p>
          <a:p>
            <a:pPr indent="-336550" lvl="1" marL="914400" rtl="0" algn="l">
              <a:spcBef>
                <a:spcPts val="0"/>
              </a:spcBef>
              <a:spcAft>
                <a:spcPts val="0"/>
              </a:spcAft>
              <a:buSzPts val="1700"/>
              <a:buChar char="○"/>
            </a:pPr>
            <a:r>
              <a:rPr lang="en" sz="1700"/>
              <a:t>Hashing functions - password hashing, cryptographic signing, etc</a:t>
            </a:r>
            <a:endParaRPr sz="1700"/>
          </a:p>
          <a:p>
            <a:pPr indent="-336550" lvl="1" marL="914400" rtl="0" algn="l">
              <a:spcBef>
                <a:spcPts val="0"/>
              </a:spcBef>
              <a:spcAft>
                <a:spcPts val="0"/>
              </a:spcAft>
              <a:buSzPts val="1700"/>
              <a:buChar char="○"/>
            </a:pPr>
            <a:r>
              <a:rPr lang="en" sz="1700"/>
              <a:t>Encryption functions - data storage, communications</a:t>
            </a:r>
            <a:endParaRPr sz="1700"/>
          </a:p>
          <a:p>
            <a:pPr indent="-361950" lvl="0" marL="457200" rtl="0" algn="l">
              <a:spcBef>
                <a:spcPts val="0"/>
              </a:spcBef>
              <a:spcAft>
                <a:spcPts val="0"/>
              </a:spcAft>
              <a:buSzPts val="2100"/>
              <a:buChar char="●"/>
            </a:pPr>
            <a:r>
              <a:rPr lang="en" sz="2100"/>
              <a:t>Do the strength of implemented ciphers meet industry standards?</a:t>
            </a:r>
            <a:endParaRPr sz="2100"/>
          </a:p>
          <a:p>
            <a:pPr indent="-336550" lvl="1" marL="914400" rtl="0" algn="l">
              <a:spcBef>
                <a:spcPts val="0"/>
              </a:spcBef>
              <a:spcAft>
                <a:spcPts val="0"/>
              </a:spcAft>
              <a:buSzPts val="1700"/>
              <a:buChar char="○"/>
            </a:pPr>
            <a:r>
              <a:rPr lang="en" sz="1700"/>
              <a:t>Less than 256-bit encryption</a:t>
            </a:r>
            <a:endParaRPr sz="1700"/>
          </a:p>
          <a:p>
            <a:pPr indent="-336550" lvl="1" marL="914400" rtl="0" algn="l">
              <a:spcBef>
                <a:spcPts val="0"/>
              </a:spcBef>
              <a:spcAft>
                <a:spcPts val="0"/>
              </a:spcAft>
              <a:buSzPts val="1700"/>
              <a:buChar char="○"/>
            </a:pPr>
            <a:r>
              <a:rPr lang="en" sz="1700"/>
              <a:t>MD5/SHA1 for password hashing</a:t>
            </a:r>
            <a:endParaRPr sz="1700"/>
          </a:p>
          <a:p>
            <a:pPr indent="-336550" lvl="1" marL="914400" rtl="0" algn="l">
              <a:spcBef>
                <a:spcPts val="0"/>
              </a:spcBef>
              <a:spcAft>
                <a:spcPts val="0"/>
              </a:spcAft>
              <a:buSzPts val="1700"/>
              <a:buChar char="○"/>
            </a:pPr>
            <a:r>
              <a:rPr lang="en" sz="1700"/>
              <a:t>Any RC4 stream ciphers</a:t>
            </a:r>
            <a:endParaRPr sz="1700"/>
          </a:p>
          <a:p>
            <a:pPr indent="-336550" lvl="1" marL="914400" rtl="0" algn="l">
              <a:spcBef>
                <a:spcPts val="0"/>
              </a:spcBef>
              <a:spcAft>
                <a:spcPts val="0"/>
              </a:spcAft>
              <a:buSzPts val="1700"/>
              <a:buChar char="○"/>
            </a:pPr>
            <a:r>
              <a:rPr lang="en" sz="1700"/>
              <a:t>Certificates with less than 1024-bit length keys</a:t>
            </a:r>
            <a:endParaRPr sz="1700"/>
          </a:p>
          <a:p>
            <a:pPr indent="-336550" lvl="1" marL="914400" rtl="0" algn="l">
              <a:spcBef>
                <a:spcPts val="0"/>
              </a:spcBef>
              <a:spcAft>
                <a:spcPts val="0"/>
              </a:spcAft>
              <a:buSzPts val="1700"/>
              <a:buChar char="○"/>
            </a:pPr>
            <a:r>
              <a:rPr lang="en" sz="1700"/>
              <a:t>All SSL protocol versions</a:t>
            </a:r>
            <a:endParaRPr sz="1700"/>
          </a:p>
          <a:p>
            <a:pPr indent="-317500" lvl="0" marL="457200" rtl="0" algn="l">
              <a:spcBef>
                <a:spcPts val="0"/>
              </a:spcBef>
              <a:spcAft>
                <a:spcPts val="0"/>
              </a:spcAft>
              <a:buClr>
                <a:srgbClr val="000000"/>
              </a:buClr>
              <a:buSzPts val="1400"/>
              <a:buFont typeface="Arial"/>
              <a:buChar char="●"/>
            </a:pPr>
            <a:r>
              <a:rPr lang="en" sz="2100"/>
              <a:t>Are cryptographic private keys, passwords, and secrets properly protected?</a:t>
            </a:r>
            <a:endParaRPr sz="2100"/>
          </a:p>
          <a:p>
            <a:pPr indent="0" lvl="0" marL="0" marR="0" rtl="0" algn="l">
              <a:lnSpc>
                <a:spcPct val="115000"/>
              </a:lnSpc>
              <a:spcBef>
                <a:spcPts val="0"/>
              </a:spcBef>
              <a:spcAft>
                <a:spcPts val="160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55"/>
          <p:cNvSpPr txBox="1"/>
          <p:nvPr>
            <p:ph type="title"/>
          </p:nvPr>
        </p:nvSpPr>
        <p:spPr>
          <a:xfrm>
            <a:off x="265500" y="168350"/>
            <a:ext cx="4045200" cy="14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Cryptographic Analysis</a:t>
            </a:r>
            <a:endParaRPr/>
          </a:p>
        </p:txBody>
      </p:sp>
      <p:sp>
        <p:nvSpPr>
          <p:cNvPr id="1122" name="Google Shape;1122;p15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123" name="Google Shape;1123;p155"/>
          <p:cNvSpPr txBox="1"/>
          <p:nvPr>
            <p:ph idx="1" type="subTitle"/>
          </p:nvPr>
        </p:nvSpPr>
        <p:spPr>
          <a:xfrm>
            <a:off x="265500" y="1660450"/>
            <a:ext cx="4045200" cy="31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Beeth-oven</a:t>
            </a:r>
            <a:endParaRPr b="1"/>
          </a:p>
          <a:p>
            <a:pPr indent="0" lvl="0" marL="0" rtl="0" algn="ctr">
              <a:spcBef>
                <a:spcPts val="0"/>
              </a:spcBef>
              <a:spcAft>
                <a:spcPts val="0"/>
              </a:spcAft>
              <a:buNone/>
            </a:pPr>
            <a:r>
              <a:t/>
            </a:r>
            <a:endParaRPr/>
          </a:p>
          <a:p>
            <a:pPr indent="-361950" lvl="0" marL="457200" rtl="0" algn="l">
              <a:spcBef>
                <a:spcPts val="0"/>
              </a:spcBef>
              <a:spcAft>
                <a:spcPts val="0"/>
              </a:spcAft>
              <a:buSzPts val="2100"/>
              <a:buAutoNum type="arabicPeriod"/>
            </a:pPr>
            <a:r>
              <a:rPr lang="en"/>
              <a:t>~/code/skea_django</a:t>
            </a:r>
            <a:endParaRPr/>
          </a:p>
          <a:p>
            <a:pPr indent="-361950" lvl="1" marL="914400" rtl="0" algn="l">
              <a:spcBef>
                <a:spcPts val="0"/>
              </a:spcBef>
              <a:spcAft>
                <a:spcPts val="0"/>
              </a:spcAft>
              <a:buSzPts val="2100"/>
              <a:buAutoNum type="alphaLcPeriod"/>
            </a:pPr>
            <a:r>
              <a:rPr lang="en"/>
              <a:t>Build Crypto Checklist </a:t>
            </a:r>
            <a:endParaRPr/>
          </a:p>
          <a:p>
            <a:pPr indent="-361950" lvl="1" marL="914400" rtl="0" algn="l">
              <a:spcBef>
                <a:spcPts val="0"/>
              </a:spcBef>
              <a:spcAft>
                <a:spcPts val="0"/>
              </a:spcAft>
              <a:buSzPts val="2100"/>
              <a:buAutoNum type="alphaLcPeriod"/>
            </a:pPr>
            <a:r>
              <a:rPr lang="en"/>
              <a:t>How are passwords stored/tokens generated</a:t>
            </a:r>
            <a:endParaRPr/>
          </a:p>
          <a:p>
            <a:pPr indent="-361950" lvl="0" marL="457200" rtl="0" algn="l">
              <a:spcBef>
                <a:spcPts val="0"/>
              </a:spcBef>
              <a:spcAft>
                <a:spcPts val="0"/>
              </a:spcAft>
              <a:buSzPts val="2100"/>
              <a:buAutoNum type="arabicPeriod"/>
            </a:pPr>
            <a:r>
              <a:rPr lang="en"/>
              <a:t>~/code/keystore</a:t>
            </a:r>
            <a:endParaRPr/>
          </a:p>
          <a:p>
            <a:pPr indent="-361950" lvl="1" marL="914400" rtl="0" algn="l">
              <a:spcBef>
                <a:spcPts val="0"/>
              </a:spcBef>
              <a:spcAft>
                <a:spcPts val="0"/>
              </a:spcAft>
              <a:buSzPts val="2100"/>
              <a:buAutoNum type="alphaLcPeriod"/>
            </a:pPr>
            <a:r>
              <a:rPr lang="en"/>
              <a:t>Build Injection Checklist </a:t>
            </a:r>
            <a:endParaRPr/>
          </a:p>
          <a:p>
            <a:pPr indent="-361950" lvl="1" marL="914400" rtl="0" algn="l">
              <a:spcBef>
                <a:spcPts val="0"/>
              </a:spcBef>
              <a:spcAft>
                <a:spcPts val="0"/>
              </a:spcAft>
              <a:buSzPts val="2100"/>
              <a:buAutoNum type="alphaLcPeriod"/>
            </a:pPr>
            <a:r>
              <a:rPr lang="en"/>
              <a:t>What hashing/crypto is being used? </a:t>
            </a:r>
            <a:endParaRPr/>
          </a:p>
        </p:txBody>
      </p:sp>
      <p:pic>
        <p:nvPicPr>
          <p:cNvPr id="1124" name="Google Shape;1124;p155"/>
          <p:cNvPicPr preferRelativeResize="0"/>
          <p:nvPr/>
        </p:nvPicPr>
        <p:blipFill>
          <a:blip r:embed="rId3">
            <a:alphaModFix/>
          </a:blip>
          <a:stretch>
            <a:fillRect/>
          </a:stretch>
        </p:blipFill>
        <p:spPr>
          <a:xfrm>
            <a:off x="4872375" y="431235"/>
            <a:ext cx="3971250" cy="42810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30" name="Google Shape;1130;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Only indication we have of activity is settings.py</a:t>
            </a:r>
            <a:endParaRPr/>
          </a:p>
        </p:txBody>
      </p:sp>
      <p:pic>
        <p:nvPicPr>
          <p:cNvPr id="1131" name="Google Shape;1131;p156"/>
          <p:cNvPicPr preferRelativeResize="0"/>
          <p:nvPr/>
        </p:nvPicPr>
        <p:blipFill>
          <a:blip r:embed="rId3">
            <a:alphaModFix/>
          </a:blip>
          <a:stretch>
            <a:fillRect/>
          </a:stretch>
        </p:blipFill>
        <p:spPr>
          <a:xfrm>
            <a:off x="831288" y="1603000"/>
            <a:ext cx="7481426" cy="3540499"/>
          </a:xfrm>
          <a:prstGeom prst="rect">
            <a:avLst/>
          </a:prstGeom>
          <a:noFill/>
          <a:ln>
            <a:noFill/>
          </a:ln>
        </p:spPr>
      </p:pic>
      <p:sp>
        <p:nvSpPr>
          <p:cNvPr id="1132" name="Google Shape;1132;p156"/>
          <p:cNvSpPr/>
          <p:nvPr/>
        </p:nvSpPr>
        <p:spPr>
          <a:xfrm>
            <a:off x="1508600" y="2709325"/>
            <a:ext cx="26889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56"/>
          <p:cNvSpPr/>
          <p:nvPr/>
        </p:nvSpPr>
        <p:spPr>
          <a:xfrm>
            <a:off x="1589150" y="4401125"/>
            <a:ext cx="49380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39" name="Google Shape;1139;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Sessions - Django documentation helps us out a little.</a:t>
            </a:r>
            <a:endParaRPr sz="2100"/>
          </a:p>
        </p:txBody>
      </p:sp>
      <p:pic>
        <p:nvPicPr>
          <p:cNvPr id="1140" name="Google Shape;1140;p157"/>
          <p:cNvPicPr preferRelativeResize="0"/>
          <p:nvPr/>
        </p:nvPicPr>
        <p:blipFill>
          <a:blip r:embed="rId3">
            <a:alphaModFix/>
          </a:blip>
          <a:stretch>
            <a:fillRect/>
          </a:stretch>
        </p:blipFill>
        <p:spPr>
          <a:xfrm>
            <a:off x="0" y="1818034"/>
            <a:ext cx="9144000" cy="178263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Exercise Beethoven - Post-Mortem</a:t>
            </a:r>
            <a:endParaRPr sz="3200"/>
          </a:p>
          <a:p>
            <a:pPr indent="0" lvl="0" marL="0" rtl="0" algn="l">
              <a:spcBef>
                <a:spcPts val="0"/>
              </a:spcBef>
              <a:spcAft>
                <a:spcPts val="0"/>
              </a:spcAft>
              <a:buNone/>
            </a:pPr>
            <a:r>
              <a:t/>
            </a:r>
            <a:endParaRPr sz="3200"/>
          </a:p>
        </p:txBody>
      </p:sp>
      <p:sp>
        <p:nvSpPr>
          <p:cNvPr id="1146" name="Google Shape;1146;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Sessions - but also gives us a warning...</a:t>
            </a:r>
            <a:endParaRPr sz="2200"/>
          </a:p>
        </p:txBody>
      </p:sp>
      <p:pic>
        <p:nvPicPr>
          <p:cNvPr id="1147" name="Google Shape;1147;p158"/>
          <p:cNvPicPr preferRelativeResize="0"/>
          <p:nvPr/>
        </p:nvPicPr>
        <p:blipFill>
          <a:blip r:embed="rId3">
            <a:alphaModFix/>
          </a:blip>
          <a:stretch>
            <a:fillRect/>
          </a:stretch>
        </p:blipFill>
        <p:spPr>
          <a:xfrm>
            <a:off x="0" y="1665488"/>
            <a:ext cx="9143999" cy="3093424"/>
          </a:xfrm>
          <a:prstGeom prst="rect">
            <a:avLst/>
          </a:prstGeom>
          <a:noFill/>
          <a:ln>
            <a:noFill/>
          </a:ln>
        </p:spPr>
      </p:pic>
      <p:sp>
        <p:nvSpPr>
          <p:cNvPr id="1148" name="Google Shape;1148;p158"/>
          <p:cNvSpPr/>
          <p:nvPr/>
        </p:nvSpPr>
        <p:spPr>
          <a:xfrm>
            <a:off x="749175" y="3992150"/>
            <a:ext cx="8261400" cy="766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54" name="Google Shape;1154;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Alright, so we should check the randomness of the SECRET_KEY</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361950" lvl="0" marL="457200" rtl="0" algn="l">
              <a:spcBef>
                <a:spcPts val="1600"/>
              </a:spcBef>
              <a:spcAft>
                <a:spcPts val="0"/>
              </a:spcAft>
              <a:buSzPts val="2100"/>
              <a:buChar char="●"/>
            </a:pPr>
            <a:r>
              <a:rPr lang="en" sz="2100"/>
              <a:t>Looks random and secure, right? What are the concerns you have with this? Bueller?</a:t>
            </a:r>
            <a:endParaRPr sz="2100"/>
          </a:p>
          <a:p>
            <a:pPr indent="0" lvl="0" marL="0" rtl="0" algn="l">
              <a:spcBef>
                <a:spcPts val="1600"/>
              </a:spcBef>
              <a:spcAft>
                <a:spcPts val="1600"/>
              </a:spcAft>
              <a:buNone/>
            </a:pPr>
            <a:r>
              <a:t/>
            </a:r>
            <a:endParaRPr sz="2100"/>
          </a:p>
        </p:txBody>
      </p:sp>
      <p:pic>
        <p:nvPicPr>
          <p:cNvPr id="1155" name="Google Shape;1155;p159"/>
          <p:cNvPicPr preferRelativeResize="0"/>
          <p:nvPr/>
        </p:nvPicPr>
        <p:blipFill>
          <a:blip r:embed="rId3">
            <a:alphaModFix/>
          </a:blip>
          <a:stretch>
            <a:fillRect/>
          </a:stretch>
        </p:blipFill>
        <p:spPr>
          <a:xfrm>
            <a:off x="0" y="1870946"/>
            <a:ext cx="9143999" cy="1185608"/>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Exercise Beethoven - Post-Mortem</a:t>
            </a:r>
            <a:endParaRPr sz="3200"/>
          </a:p>
          <a:p>
            <a:pPr indent="0" lvl="0" marL="0" rtl="0" algn="l">
              <a:spcBef>
                <a:spcPts val="0"/>
              </a:spcBef>
              <a:spcAft>
                <a:spcPts val="0"/>
              </a:spcAft>
              <a:buNone/>
            </a:pPr>
            <a:r>
              <a:t/>
            </a:r>
            <a:endParaRPr sz="3200"/>
          </a:p>
        </p:txBody>
      </p:sp>
      <p:sp>
        <p:nvSpPr>
          <p:cNvPr id="1161" name="Google Shape;1161;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Possible issues (outside of encryption routines):</a:t>
            </a:r>
            <a:endParaRPr sz="3000"/>
          </a:p>
          <a:p>
            <a:pPr indent="-393700" lvl="1" marL="914400" rtl="0" algn="l">
              <a:spcBef>
                <a:spcPts val="0"/>
              </a:spcBef>
              <a:spcAft>
                <a:spcPts val="0"/>
              </a:spcAft>
              <a:buSzPts val="2600"/>
              <a:buAutoNum type="alphaLcPeriod"/>
            </a:pPr>
            <a:r>
              <a:rPr lang="en" sz="2600"/>
              <a:t>Hardcoded values stored in source</a:t>
            </a:r>
            <a:endParaRPr sz="2600"/>
          </a:p>
          <a:p>
            <a:pPr indent="-393700" lvl="1" marL="914400" rtl="0" algn="l">
              <a:spcBef>
                <a:spcPts val="0"/>
              </a:spcBef>
              <a:spcAft>
                <a:spcPts val="0"/>
              </a:spcAft>
              <a:buSzPts val="2600"/>
              <a:buAutoNum type="alphaLcPeriod"/>
            </a:pPr>
            <a:r>
              <a:rPr lang="en" sz="2600"/>
              <a:t>Same key used for dev/staging/production</a:t>
            </a:r>
            <a:endParaRPr sz="2600"/>
          </a:p>
          <a:p>
            <a:pPr indent="0" lvl="0" marL="0" rtl="0" algn="l">
              <a:spcBef>
                <a:spcPts val="1600"/>
              </a:spcBef>
              <a:spcAft>
                <a:spcPts val="1600"/>
              </a:spcAft>
              <a:buNone/>
            </a:pPr>
            <a:r>
              <a:t/>
            </a:r>
            <a:endParaRPr sz="22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67" name="Google Shape;1167;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Password Storage? Nothing in settings.py?</a:t>
            </a:r>
            <a:endParaRPr sz="2300"/>
          </a:p>
          <a:p>
            <a:pPr indent="0" lvl="0" marL="0" rtl="0" algn="l">
              <a:spcBef>
                <a:spcPts val="1600"/>
              </a:spcBef>
              <a:spcAft>
                <a:spcPts val="1600"/>
              </a:spcAft>
              <a:buNone/>
            </a:pPr>
            <a:r>
              <a:t/>
            </a:r>
            <a:endParaRPr sz="2100"/>
          </a:p>
        </p:txBody>
      </p:sp>
      <p:pic>
        <p:nvPicPr>
          <p:cNvPr id="1168" name="Google Shape;1168;p161"/>
          <p:cNvPicPr preferRelativeResize="0"/>
          <p:nvPr/>
        </p:nvPicPr>
        <p:blipFill>
          <a:blip r:embed="rId3">
            <a:alphaModFix/>
          </a:blip>
          <a:stretch>
            <a:fillRect/>
          </a:stretch>
        </p:blipFill>
        <p:spPr>
          <a:xfrm>
            <a:off x="61275" y="1890448"/>
            <a:ext cx="9144001" cy="29852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Tools/Lab Setup</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Virtual Machine Setup/Installation (Virtualbox || VMWare)</a:t>
            </a:r>
            <a:endParaRPr sz="2200"/>
          </a:p>
          <a:p>
            <a:pPr indent="-368300" lvl="0" marL="457200" rtl="0" algn="l">
              <a:spcBef>
                <a:spcPts val="0"/>
              </a:spcBef>
              <a:spcAft>
                <a:spcPts val="0"/>
              </a:spcAft>
              <a:buSzPts val="2200"/>
              <a:buChar char="●"/>
            </a:pPr>
            <a:r>
              <a:rPr lang="en" sz="2200"/>
              <a:t>Tool and </a:t>
            </a:r>
            <a:r>
              <a:rPr lang="en" sz="2200"/>
              <a:t>environment</a:t>
            </a:r>
            <a:r>
              <a:rPr lang="en" sz="2200"/>
              <a:t> </a:t>
            </a:r>
            <a:r>
              <a:rPr lang="en" sz="2200"/>
              <a:t>familiarization</a:t>
            </a:r>
            <a:endParaRPr sz="2200"/>
          </a:p>
          <a:p>
            <a:pPr indent="0" lvl="0" marL="0" rtl="0" algn="l">
              <a:spcBef>
                <a:spcPts val="1600"/>
              </a:spcBef>
              <a:spcAft>
                <a:spcPts val="1600"/>
              </a:spcAft>
              <a:buNone/>
            </a:pPr>
            <a:r>
              <a:t/>
            </a:r>
            <a:endParaRPr sz="2200"/>
          </a:p>
        </p:txBody>
      </p:sp>
      <p:pic>
        <p:nvPicPr>
          <p:cNvPr id="149" name="Google Shape;149;p27"/>
          <p:cNvPicPr preferRelativeResize="0"/>
          <p:nvPr/>
        </p:nvPicPr>
        <p:blipFill>
          <a:blip r:embed="rId3">
            <a:alphaModFix/>
          </a:blip>
          <a:stretch>
            <a:fillRect/>
          </a:stretch>
        </p:blipFill>
        <p:spPr>
          <a:xfrm>
            <a:off x="2206838" y="2119150"/>
            <a:ext cx="4730325" cy="26489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74" name="Google Shape;1174;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PASSWORD_HASHERS in settings.py</a:t>
            </a:r>
            <a:endParaRPr sz="2200"/>
          </a:p>
          <a:p>
            <a:pPr indent="0" lvl="0" marL="0" rtl="0" algn="l">
              <a:spcBef>
                <a:spcPts val="1600"/>
              </a:spcBef>
              <a:spcAft>
                <a:spcPts val="1600"/>
              </a:spcAft>
              <a:buNone/>
            </a:pPr>
            <a:r>
              <a:t/>
            </a:r>
            <a:endParaRPr/>
          </a:p>
        </p:txBody>
      </p:sp>
      <p:pic>
        <p:nvPicPr>
          <p:cNvPr id="1175" name="Google Shape;1175;p162"/>
          <p:cNvPicPr preferRelativeResize="0"/>
          <p:nvPr/>
        </p:nvPicPr>
        <p:blipFill>
          <a:blip r:embed="rId3">
            <a:alphaModFix/>
          </a:blip>
          <a:stretch>
            <a:fillRect/>
          </a:stretch>
        </p:blipFill>
        <p:spPr>
          <a:xfrm>
            <a:off x="943825" y="1674800"/>
            <a:ext cx="7256351" cy="34687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81" name="Google Shape;1181;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400"/>
              <a:t>Did you run the app?</a:t>
            </a:r>
            <a:endParaRPr sz="2400"/>
          </a:p>
          <a:p>
            <a:pPr indent="0" lvl="0" marL="0" rtl="0" algn="l">
              <a:spcBef>
                <a:spcPts val="1600"/>
              </a:spcBef>
              <a:spcAft>
                <a:spcPts val="1600"/>
              </a:spcAft>
              <a:buNone/>
            </a:pPr>
            <a:r>
              <a:t/>
            </a:r>
            <a:endParaRPr/>
          </a:p>
        </p:txBody>
      </p:sp>
      <p:pic>
        <p:nvPicPr>
          <p:cNvPr id="1182" name="Google Shape;1182;p163"/>
          <p:cNvPicPr preferRelativeResize="0"/>
          <p:nvPr/>
        </p:nvPicPr>
        <p:blipFill>
          <a:blip r:embed="rId3">
            <a:alphaModFix/>
          </a:blip>
          <a:stretch>
            <a:fillRect/>
          </a:stretch>
        </p:blipFill>
        <p:spPr>
          <a:xfrm>
            <a:off x="0" y="2073485"/>
            <a:ext cx="9143999" cy="1574380"/>
          </a:xfrm>
          <a:prstGeom prst="rect">
            <a:avLst/>
          </a:prstGeom>
          <a:noFill/>
          <a:ln>
            <a:noFill/>
          </a:ln>
        </p:spPr>
      </p:pic>
      <p:sp>
        <p:nvSpPr>
          <p:cNvPr id="1183" name="Google Shape;1183;p163"/>
          <p:cNvSpPr/>
          <p:nvPr/>
        </p:nvSpPr>
        <p:spPr>
          <a:xfrm>
            <a:off x="183850" y="225535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3"/>
          <p:cNvSpPr/>
          <p:nvPr/>
        </p:nvSpPr>
        <p:spPr>
          <a:xfrm>
            <a:off x="183850" y="299610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6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
        <p:nvSpPr>
          <p:cNvPr id="1195" name="Google Shape;1195;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Analyze any configurations included for security flaws</a:t>
            </a:r>
            <a:endParaRPr sz="2400"/>
          </a:p>
          <a:p>
            <a:pPr indent="-355600" lvl="1" marL="914400" rtl="0" algn="l">
              <a:spcBef>
                <a:spcPts val="0"/>
              </a:spcBef>
              <a:spcAft>
                <a:spcPts val="0"/>
              </a:spcAft>
              <a:buSzPts val="2000"/>
              <a:buChar char="○"/>
            </a:pPr>
            <a:r>
              <a:rPr lang="en" sz="2000"/>
              <a:t>Includes language, framework, and server configurations</a:t>
            </a:r>
            <a:endParaRPr sz="2000"/>
          </a:p>
          <a:p>
            <a:pPr indent="-381000" lvl="0" marL="457200" rtl="0" algn="l">
              <a:spcBef>
                <a:spcPts val="0"/>
              </a:spcBef>
              <a:spcAft>
                <a:spcPts val="0"/>
              </a:spcAft>
              <a:buSzPts val="2400"/>
              <a:buChar char="●"/>
            </a:pPr>
            <a:r>
              <a:rPr lang="en" sz="2400"/>
              <a:t>Highly specific to the targeted language/framework</a:t>
            </a:r>
            <a:endParaRPr sz="2400"/>
          </a:p>
          <a:p>
            <a:pPr indent="-381000" lvl="0" marL="457200" rtl="0" algn="l">
              <a:spcBef>
                <a:spcPts val="0"/>
              </a:spcBef>
              <a:spcAft>
                <a:spcPts val="0"/>
              </a:spcAft>
              <a:buSzPts val="2400"/>
              <a:buChar char="●"/>
            </a:pPr>
            <a:r>
              <a:rPr lang="en" sz="2400"/>
              <a:t>Consult the server/framework documentation for guides on security flags and settings.</a:t>
            </a:r>
            <a:endParaRPr sz="2400"/>
          </a:p>
          <a:p>
            <a:pPr indent="-381000" lvl="0" marL="457200" rtl="0" algn="l">
              <a:spcBef>
                <a:spcPts val="0"/>
              </a:spcBef>
              <a:spcAft>
                <a:spcPts val="0"/>
              </a:spcAft>
              <a:buSzPts val="2400"/>
              <a:buChar char="●"/>
            </a:pPr>
            <a:r>
              <a:rPr lang="en" sz="2400"/>
              <a:t>Examples: </a:t>
            </a:r>
            <a:endParaRPr sz="2400"/>
          </a:p>
          <a:p>
            <a:pPr indent="-355600" lvl="1" marL="914400" rtl="0" algn="l">
              <a:spcBef>
                <a:spcPts val="0"/>
              </a:spcBef>
              <a:spcAft>
                <a:spcPts val="0"/>
              </a:spcAft>
              <a:buSzPts val="2000"/>
              <a:buChar char="○"/>
            </a:pPr>
            <a:r>
              <a:rPr lang="en" sz="2000"/>
              <a:t>Administrative Functionality enabled through configuration files</a:t>
            </a:r>
            <a:endParaRPr sz="2000"/>
          </a:p>
          <a:p>
            <a:pPr indent="-355600" lvl="1" marL="914400" rtl="0" algn="l">
              <a:spcBef>
                <a:spcPts val="0"/>
              </a:spcBef>
              <a:spcAft>
                <a:spcPts val="0"/>
              </a:spcAft>
              <a:buSzPts val="2000"/>
              <a:buChar char="○"/>
            </a:pPr>
            <a:r>
              <a:rPr lang="en" sz="2000"/>
              <a:t>CSRF settings</a:t>
            </a:r>
            <a:endParaRPr sz="2000"/>
          </a:p>
          <a:p>
            <a:pPr indent="-355600" lvl="1" marL="914400" rtl="0" algn="l">
              <a:spcBef>
                <a:spcPts val="0"/>
              </a:spcBef>
              <a:spcAft>
                <a:spcPts val="0"/>
              </a:spcAft>
              <a:buSzPts val="2000"/>
              <a:buChar char="○"/>
            </a:pPr>
            <a:r>
              <a:rPr lang="en" sz="2000"/>
              <a:t>Cookie parameters</a:t>
            </a:r>
            <a:endParaRPr sz="20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Vulnerabilities</a:t>
            </a:r>
            <a:endParaRPr/>
          </a:p>
        </p:txBody>
      </p:sp>
      <p:sp>
        <p:nvSpPr>
          <p:cNvPr id="1201" name="Google Shape;1201;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Security Misconfiguration - </a:t>
            </a:r>
            <a:r>
              <a:rPr lang="en" sz="2400"/>
              <a:t>OWASP Top 10 A6:2017</a:t>
            </a:r>
            <a:endParaRPr sz="2400"/>
          </a:p>
          <a:p>
            <a:pPr indent="-381000" lvl="1" marL="914400" rtl="0" algn="l">
              <a:spcBef>
                <a:spcPts val="0"/>
              </a:spcBef>
              <a:spcAft>
                <a:spcPts val="0"/>
              </a:spcAft>
              <a:buSzPts val="2400"/>
              <a:buChar char="○"/>
            </a:pPr>
            <a:r>
              <a:rPr lang="en" sz="2400"/>
              <a:t>Insecure defaults</a:t>
            </a:r>
            <a:endParaRPr sz="2400"/>
          </a:p>
          <a:p>
            <a:pPr indent="-381000" lvl="1" marL="914400" rtl="0" algn="l">
              <a:spcBef>
                <a:spcPts val="0"/>
              </a:spcBef>
              <a:spcAft>
                <a:spcPts val="0"/>
              </a:spcAft>
              <a:buSzPts val="2400"/>
              <a:buChar char="○"/>
            </a:pPr>
            <a:r>
              <a:rPr lang="en" sz="2400"/>
              <a:t>Incomplete configurations</a:t>
            </a:r>
            <a:endParaRPr sz="2400"/>
          </a:p>
          <a:p>
            <a:pPr indent="-381000" lvl="1" marL="914400" rtl="0" algn="l">
              <a:spcBef>
                <a:spcPts val="0"/>
              </a:spcBef>
              <a:spcAft>
                <a:spcPts val="0"/>
              </a:spcAft>
              <a:buSzPts val="2400"/>
              <a:buChar char="○"/>
            </a:pPr>
            <a:r>
              <a:rPr lang="en" sz="2400"/>
              <a:t>Open cloud storage</a:t>
            </a:r>
            <a:endParaRPr sz="2400"/>
          </a:p>
          <a:p>
            <a:pPr indent="-381000" lvl="0" marL="457200" rtl="0" algn="l">
              <a:spcBef>
                <a:spcPts val="0"/>
              </a:spcBef>
              <a:spcAft>
                <a:spcPts val="0"/>
              </a:spcAft>
              <a:buSzPts val="2400"/>
              <a:buChar char="●"/>
            </a:pPr>
            <a:r>
              <a:rPr lang="en" sz="2400"/>
              <a:t>Using Components with Known Vulnerabilities - OWASP Top 10 A9:2017</a:t>
            </a:r>
            <a:endParaRPr sz="2400"/>
          </a:p>
          <a:p>
            <a:pPr indent="-381000" lvl="1" marL="914400" rtl="0" algn="l">
              <a:spcBef>
                <a:spcPts val="0"/>
              </a:spcBef>
              <a:spcAft>
                <a:spcPts val="0"/>
              </a:spcAft>
              <a:buSzPts val="2400"/>
              <a:buChar char="○"/>
            </a:pPr>
            <a:r>
              <a:rPr lang="en" sz="2400"/>
              <a:t>Any dependencies, libraries, services </a:t>
            </a:r>
            <a:endParaRPr sz="24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 Checklist</a:t>
            </a:r>
            <a:endParaRPr/>
          </a:p>
        </p:txBody>
      </p:sp>
      <p:sp>
        <p:nvSpPr>
          <p:cNvPr id="1207" name="Google Shape;120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Are any endpoints enabled through configurations properly protected with authentication and authorization?</a:t>
            </a:r>
            <a:endParaRPr sz="2400"/>
          </a:p>
          <a:p>
            <a:pPr indent="-381000" lvl="0" marL="457200" rtl="0" algn="l">
              <a:spcBef>
                <a:spcPts val="0"/>
              </a:spcBef>
              <a:spcAft>
                <a:spcPts val="0"/>
              </a:spcAft>
              <a:buSzPts val="2400"/>
              <a:buChar char="●"/>
            </a:pPr>
            <a:r>
              <a:rPr lang="en" sz="2400"/>
              <a:t>Are security protections implemented in framework properly configured?</a:t>
            </a:r>
            <a:endParaRPr sz="2400"/>
          </a:p>
          <a:p>
            <a:pPr indent="-381000" lvl="0" marL="457200" rtl="0" algn="l">
              <a:spcBef>
                <a:spcPts val="0"/>
              </a:spcBef>
              <a:spcAft>
                <a:spcPts val="0"/>
              </a:spcAft>
              <a:buSzPts val="2400"/>
              <a:buChar char="●"/>
            </a:pPr>
            <a:r>
              <a:rPr lang="en" sz="2400"/>
              <a:t>Does the target language and framework version have any known security issues?</a:t>
            </a:r>
            <a:endParaRPr sz="2400"/>
          </a:p>
          <a:p>
            <a:pPr indent="-381000" lvl="0" marL="457200" rtl="0" algn="l">
              <a:spcBef>
                <a:spcPts val="0"/>
              </a:spcBef>
              <a:spcAft>
                <a:spcPts val="0"/>
              </a:spcAft>
              <a:buSzPts val="2400"/>
              <a:buChar char="●"/>
            </a:pPr>
            <a:r>
              <a:rPr lang="en" sz="2400"/>
              <a:t>Are configuration-controlled security headers implemented according to recommended best practices?</a:t>
            </a:r>
            <a:endParaRPr sz="2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68"/>
          <p:cNvSpPr txBox="1"/>
          <p:nvPr>
            <p:ph type="title"/>
          </p:nvPr>
        </p:nvSpPr>
        <p:spPr>
          <a:xfrm>
            <a:off x="265500" y="168350"/>
            <a:ext cx="4045200" cy="13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Configuration</a:t>
            </a:r>
            <a:r>
              <a:rPr lang="en" sz="4000"/>
              <a:t> Analysis</a:t>
            </a:r>
            <a:endParaRPr sz="4000"/>
          </a:p>
        </p:txBody>
      </p:sp>
      <p:sp>
        <p:nvSpPr>
          <p:cNvPr id="1213" name="Google Shape;1213;p16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214" name="Google Shape;1214;p168"/>
          <p:cNvSpPr txBox="1"/>
          <p:nvPr>
            <p:ph idx="1" type="subTitle"/>
          </p:nvPr>
        </p:nvSpPr>
        <p:spPr>
          <a:xfrm>
            <a:off x="265500" y="1519550"/>
            <a:ext cx="4045200" cy="34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Exercise Joan of Arc</a:t>
            </a:r>
            <a:endParaRPr b="1" sz="2000"/>
          </a:p>
          <a:p>
            <a:pPr indent="0" lvl="0" marL="0" rtl="0" algn="ctr">
              <a:spcBef>
                <a:spcPts val="0"/>
              </a:spcBef>
              <a:spcAft>
                <a:spcPts val="0"/>
              </a:spcAft>
              <a:buNone/>
            </a:pPr>
            <a:r>
              <a:t/>
            </a:r>
            <a:endParaRPr sz="1000"/>
          </a:p>
          <a:p>
            <a:pPr indent="-355600" lvl="0" marL="457200" rtl="0" algn="l">
              <a:spcBef>
                <a:spcPts val="0"/>
              </a:spcBef>
              <a:spcAft>
                <a:spcPts val="0"/>
              </a:spcAft>
              <a:buSzPts val="2000"/>
              <a:buAutoNum type="arabicPeriod"/>
            </a:pPr>
            <a:r>
              <a:rPr lang="en" sz="2000"/>
              <a:t>~/code/skea_</a:t>
            </a:r>
            <a:r>
              <a:rPr b="1" lang="en" sz="2000"/>
              <a:t>node </a:t>
            </a:r>
            <a:r>
              <a:rPr lang="en" sz="2000"/>
              <a:t>and keystore</a:t>
            </a:r>
            <a:endParaRPr sz="2000"/>
          </a:p>
          <a:p>
            <a:pPr indent="-355600" lvl="1" marL="914400" rtl="0" algn="l">
              <a:spcBef>
                <a:spcPts val="0"/>
              </a:spcBef>
              <a:spcAft>
                <a:spcPts val="0"/>
              </a:spcAft>
              <a:buSzPts val="2000"/>
              <a:buAutoNum type="alphaLcPeriod"/>
            </a:pPr>
            <a:r>
              <a:rPr lang="en" sz="2000"/>
              <a:t>Build Config Checklist </a:t>
            </a:r>
            <a:endParaRPr sz="2000"/>
          </a:p>
          <a:p>
            <a:pPr indent="-355600" lvl="1" marL="914400" rtl="0" algn="l">
              <a:spcBef>
                <a:spcPts val="0"/>
              </a:spcBef>
              <a:spcAft>
                <a:spcPts val="0"/>
              </a:spcAft>
              <a:buSzPts val="2000"/>
              <a:buAutoNum type="alphaLcPeriod"/>
            </a:pPr>
            <a:r>
              <a:rPr lang="en" sz="2000"/>
              <a:t>Run/review npm audit and nodejsscan</a:t>
            </a:r>
            <a:endParaRPr sz="2000"/>
          </a:p>
          <a:p>
            <a:pPr indent="-355600" lvl="0" marL="457200" rtl="0" algn="l">
              <a:spcBef>
                <a:spcPts val="0"/>
              </a:spcBef>
              <a:spcAft>
                <a:spcPts val="0"/>
              </a:spcAft>
              <a:buSzPts val="2000"/>
              <a:buAutoNum type="arabicPeriod"/>
            </a:pPr>
            <a:r>
              <a:rPr lang="en" sz="2000"/>
              <a:t>~/code/skea_</a:t>
            </a:r>
            <a:r>
              <a:rPr b="1" lang="en" sz="2000"/>
              <a:t>rails</a:t>
            </a:r>
            <a:r>
              <a:rPr lang="en" sz="2000"/>
              <a:t> and railsgoat</a:t>
            </a:r>
            <a:endParaRPr sz="2000"/>
          </a:p>
          <a:p>
            <a:pPr indent="-355600" lvl="1" marL="914400" rtl="0" algn="l">
              <a:spcBef>
                <a:spcPts val="0"/>
              </a:spcBef>
              <a:spcAft>
                <a:spcPts val="0"/>
              </a:spcAft>
              <a:buSzPts val="2000"/>
              <a:buAutoNum type="alphaLcPeriod"/>
            </a:pPr>
            <a:r>
              <a:rPr lang="en" sz="2000"/>
              <a:t>Build Config Checklist </a:t>
            </a:r>
            <a:endParaRPr sz="2000"/>
          </a:p>
          <a:p>
            <a:pPr indent="-355600" lvl="1" marL="914400" rtl="0" algn="l">
              <a:spcBef>
                <a:spcPts val="0"/>
              </a:spcBef>
              <a:spcAft>
                <a:spcPts val="0"/>
              </a:spcAft>
              <a:buSzPts val="2000"/>
              <a:buAutoNum type="alphaLcPeriod"/>
            </a:pPr>
            <a:r>
              <a:rPr lang="en" sz="2000"/>
              <a:t>Run/review brakeman </a:t>
            </a:r>
            <a:endParaRPr sz="2000"/>
          </a:p>
        </p:txBody>
      </p:sp>
      <p:pic>
        <p:nvPicPr>
          <p:cNvPr id="1215" name="Google Shape;1215;p168"/>
          <p:cNvPicPr preferRelativeResize="0"/>
          <p:nvPr/>
        </p:nvPicPr>
        <p:blipFill>
          <a:blip r:embed="rId3">
            <a:alphaModFix/>
          </a:blip>
          <a:stretch>
            <a:fillRect/>
          </a:stretch>
        </p:blipFill>
        <p:spPr>
          <a:xfrm>
            <a:off x="4973588" y="216238"/>
            <a:ext cx="3768826" cy="47110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Misconfiguration - Java Spring</a:t>
            </a:r>
            <a:endParaRPr/>
          </a:p>
        </p:txBody>
      </p:sp>
      <p:sp>
        <p:nvSpPr>
          <p:cNvPr id="1221" name="Google Shape;1221;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2" name="Google Shape;1222;p169"/>
          <p:cNvPicPr preferRelativeResize="0"/>
          <p:nvPr/>
        </p:nvPicPr>
        <p:blipFill>
          <a:blip r:embed="rId3">
            <a:alphaModFix/>
          </a:blip>
          <a:stretch>
            <a:fillRect/>
          </a:stretch>
        </p:blipFill>
        <p:spPr>
          <a:xfrm>
            <a:off x="180625" y="1229875"/>
            <a:ext cx="8782750" cy="29310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7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
        <p:nvSpPr>
          <p:cNvPr id="1233" name="Google Shape;123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3"/>
              </a:rPr>
              <a:t>OWASP Code Review Guide</a:t>
            </a:r>
            <a:r>
              <a:rPr lang="en" sz="2000">
                <a:solidFill>
                  <a:srgbClr val="434343"/>
                </a:solidFill>
              </a:rPr>
              <a:t> - Includes some language-specific best practices for Java, .Net, C, 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4"/>
              </a:rPr>
              <a:t>Simplicable Secure Code Review Checklist</a:t>
            </a:r>
            <a:r>
              <a:rPr lang="en" sz="2000">
                <a:solidFill>
                  <a:srgbClr val="434343"/>
                </a:solidFill>
              </a:rPr>
              <a:t> </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5"/>
              </a:rPr>
              <a:t>Infosec Institute - Secure Code Review: A Practical Approach</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6"/>
              </a:rPr>
              <a:t>OWASP Input Validation Cheatsheet</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7"/>
              </a:rPr>
              <a:t>OWASP XSS Prevention Cheatsheet</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8"/>
              </a:rPr>
              <a:t>Recommended headers for internal and external Web User Interfaces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9"/>
              </a:rPr>
              <a:t>Wikipedia - Principle of Layered Security</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10"/>
              </a:rPr>
              <a:t>Wikipedia - Principle of Least Privilege</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11"/>
              </a:rPr>
              <a:t>OWASP ASVS (Application Security Verification Standard)</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How does the OWASP Top 10 relate?</a:t>
            </a:r>
            <a:endParaRPr sz="3200"/>
          </a:p>
          <a:p>
            <a:pPr indent="-431800" lvl="0" marL="457200" rtl="0" algn="l">
              <a:spcBef>
                <a:spcPts val="0"/>
              </a:spcBef>
              <a:spcAft>
                <a:spcPts val="0"/>
              </a:spcAft>
              <a:buSzPts val="3200"/>
              <a:buChar char="●"/>
            </a:pPr>
            <a:r>
              <a:rPr lang="en" sz="3200"/>
              <a:t>What resources does OWASP provide?</a:t>
            </a:r>
            <a:endParaRPr sz="3200"/>
          </a:p>
          <a:p>
            <a:pPr indent="-431800" lvl="0" marL="457200" rtl="0" algn="l">
              <a:spcBef>
                <a:spcPts val="0"/>
              </a:spcBef>
              <a:spcAft>
                <a:spcPts val="0"/>
              </a:spcAft>
              <a:buSzPts val="3200"/>
              <a:buChar char="●"/>
            </a:pPr>
            <a:r>
              <a:rPr lang="en" sz="3200"/>
              <a:t>How does this course differ from the OWASP Code Review Methodology?</a:t>
            </a:r>
            <a:endParaRPr sz="3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7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Reporting and Retesting</a:t>
            </a:r>
            <a:endParaRPr sz="3100"/>
          </a:p>
        </p:txBody>
      </p:sp>
      <p:sp>
        <p:nvSpPr>
          <p:cNvPr id="1244" name="Google Shape;1244;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This phase of the methodology is critical.</a:t>
            </a:r>
            <a:endParaRPr sz="2700"/>
          </a:p>
          <a:p>
            <a:pPr indent="-400050" lvl="0" marL="457200" rtl="0" algn="l">
              <a:spcBef>
                <a:spcPts val="0"/>
              </a:spcBef>
              <a:spcAft>
                <a:spcPts val="0"/>
              </a:spcAft>
              <a:buSzPts val="2700"/>
              <a:buChar char="●"/>
            </a:pPr>
            <a:r>
              <a:rPr lang="en" sz="2700"/>
              <a:t>Document findings in a manner that can be understood by a developer.</a:t>
            </a:r>
            <a:endParaRPr sz="2700"/>
          </a:p>
          <a:p>
            <a:pPr indent="-400050" lvl="0" marL="457200" rtl="0" algn="l">
              <a:spcBef>
                <a:spcPts val="0"/>
              </a:spcBef>
              <a:spcAft>
                <a:spcPts val="0"/>
              </a:spcAft>
              <a:buSzPts val="2700"/>
              <a:buChar char="●"/>
            </a:pPr>
            <a:r>
              <a:rPr lang="en" sz="2700"/>
              <a:t>Review the source after remediation using the same techniques (rinse &amp; repeat).</a:t>
            </a:r>
            <a:endParaRPr sz="2700"/>
          </a:p>
          <a:p>
            <a:pPr indent="-400050" lvl="0" marL="457200" rtl="0" algn="l">
              <a:spcBef>
                <a:spcPts val="0"/>
              </a:spcBef>
              <a:spcAft>
                <a:spcPts val="0"/>
              </a:spcAft>
              <a:buSzPts val="2700"/>
              <a:buChar char="●"/>
            </a:pPr>
            <a:r>
              <a:rPr lang="en" sz="2700"/>
              <a:t>THIS IS THE WHOLE POINT.</a:t>
            </a:r>
            <a:endParaRPr sz="27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Writing (or ticket creation)</a:t>
            </a:r>
            <a:endParaRPr/>
          </a:p>
        </p:txBody>
      </p:sp>
      <p:sp>
        <p:nvSpPr>
          <p:cNvPr id="1250" name="Google Shape;1250;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Detailed findings include:</a:t>
            </a:r>
            <a:endParaRPr sz="2400"/>
          </a:p>
          <a:p>
            <a:pPr indent="-381000" lvl="1" marL="914400" rtl="0" algn="l">
              <a:spcBef>
                <a:spcPts val="0"/>
              </a:spcBef>
              <a:spcAft>
                <a:spcPts val="0"/>
              </a:spcAft>
              <a:buSzPts val="2400"/>
              <a:buChar char="○"/>
            </a:pPr>
            <a:r>
              <a:rPr lang="en" sz="2400"/>
              <a:t>Description</a:t>
            </a:r>
            <a:endParaRPr sz="2400"/>
          </a:p>
          <a:p>
            <a:pPr indent="-381000" lvl="1" marL="914400" rtl="0" algn="l">
              <a:spcBef>
                <a:spcPts val="0"/>
              </a:spcBef>
              <a:spcAft>
                <a:spcPts val="0"/>
              </a:spcAft>
              <a:buSzPts val="2400"/>
              <a:buChar char="○"/>
            </a:pPr>
            <a:r>
              <a:rPr lang="en" sz="2400"/>
              <a:t>Applicable File, Function, Variables, Line Numbers</a:t>
            </a:r>
            <a:endParaRPr sz="2400"/>
          </a:p>
          <a:p>
            <a:pPr indent="-381000" lvl="1" marL="914400" rtl="0" algn="l">
              <a:spcBef>
                <a:spcPts val="0"/>
              </a:spcBef>
              <a:spcAft>
                <a:spcPts val="0"/>
              </a:spcAft>
              <a:buSzPts val="2400"/>
              <a:buChar char="○"/>
            </a:pPr>
            <a:r>
              <a:rPr lang="en" sz="2400"/>
              <a:t>Risk Severity</a:t>
            </a:r>
            <a:endParaRPr sz="2400"/>
          </a:p>
          <a:p>
            <a:pPr indent="-381000" lvl="1" marL="914400" rtl="0" algn="l">
              <a:spcBef>
                <a:spcPts val="0"/>
              </a:spcBef>
              <a:spcAft>
                <a:spcPts val="0"/>
              </a:spcAft>
              <a:buSzPts val="2400"/>
              <a:buChar char="○"/>
            </a:pPr>
            <a:r>
              <a:rPr lang="en" sz="2400"/>
              <a:t>Likelihood of Exploitation</a:t>
            </a:r>
            <a:endParaRPr sz="2400"/>
          </a:p>
          <a:p>
            <a:pPr indent="-381000" lvl="1" marL="914400" rtl="0" algn="l">
              <a:spcBef>
                <a:spcPts val="0"/>
              </a:spcBef>
              <a:spcAft>
                <a:spcPts val="0"/>
              </a:spcAft>
              <a:buSzPts val="2400"/>
              <a:buChar char="○"/>
            </a:pPr>
            <a:r>
              <a:rPr lang="en" sz="2400"/>
              <a:t>Ease of Exploitation</a:t>
            </a:r>
            <a:endParaRPr sz="2400"/>
          </a:p>
          <a:p>
            <a:pPr indent="-381000" lvl="1" marL="914400" rtl="0" algn="l">
              <a:spcBef>
                <a:spcPts val="0"/>
              </a:spcBef>
              <a:spcAft>
                <a:spcPts val="0"/>
              </a:spcAft>
              <a:buSzPts val="2400"/>
              <a:buChar char="○"/>
            </a:pPr>
            <a:r>
              <a:rPr lang="en" sz="2400"/>
              <a:t>Remediation Approach</a:t>
            </a:r>
            <a:endParaRPr sz="2400"/>
          </a:p>
          <a:p>
            <a:pPr indent="-381000" lvl="1" marL="914400" rtl="0" algn="l">
              <a:spcBef>
                <a:spcPts val="0"/>
              </a:spcBef>
              <a:spcAft>
                <a:spcPts val="0"/>
              </a:spcAft>
              <a:buSzPts val="2400"/>
              <a:buChar char="○"/>
            </a:pPr>
            <a:r>
              <a:rPr lang="en" sz="2400"/>
              <a:t>References</a:t>
            </a: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17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Walkthrough:</a:t>
            </a:r>
            <a:endParaRPr/>
          </a:p>
          <a:p>
            <a:pPr indent="0" lvl="0" marL="0" rtl="0" algn="l">
              <a:spcBef>
                <a:spcPts val="0"/>
              </a:spcBef>
              <a:spcAft>
                <a:spcPts val="0"/>
              </a:spcAft>
              <a:buNone/>
            </a:pPr>
            <a:r>
              <a:rPr lang="en"/>
              <a:t>Vulnerable Task Manager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7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Source Projects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pic>
        <p:nvPicPr>
          <p:cNvPr id="1265" name="Google Shape;1265;p177"/>
          <p:cNvPicPr preferRelativeResize="0"/>
          <p:nvPr/>
        </p:nvPicPr>
        <p:blipFill>
          <a:blip r:embed="rId3">
            <a:alphaModFix/>
          </a:blip>
          <a:stretch>
            <a:fillRect/>
          </a:stretch>
        </p:blipFill>
        <p:spPr>
          <a:xfrm>
            <a:off x="1332750" y="750338"/>
            <a:ext cx="6478500" cy="36428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269" name="Shape 1269"/>
        <p:cNvGrpSpPr/>
        <p:nvPr/>
      </p:nvGrpSpPr>
      <p:grpSpPr>
        <a:xfrm>
          <a:off x="0" y="0"/>
          <a:ext cx="0" cy="0"/>
          <a:chOff x="0" y="0"/>
          <a:chExt cx="0" cy="0"/>
        </a:xfrm>
      </p:grpSpPr>
      <p:sp>
        <p:nvSpPr>
          <p:cNvPr id="1270" name="Google Shape;1270;p178"/>
          <p:cNvSpPr txBox="1"/>
          <p:nvPr>
            <p:ph type="title"/>
          </p:nvPr>
        </p:nvSpPr>
        <p:spPr>
          <a:xfrm>
            <a:off x="490250" y="526350"/>
            <a:ext cx="8095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Ken - </a:t>
            </a:r>
            <a:r>
              <a:rPr lang="en" sz="3600" u="sng">
                <a:solidFill>
                  <a:schemeClr val="hlink"/>
                </a:solidFill>
                <a:hlinkClick r:id="rId3"/>
              </a:rPr>
              <a:t>cktricky@gmail.com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Seth - </a:t>
            </a:r>
            <a:r>
              <a:rPr lang="en" sz="3600" u="sng">
                <a:solidFill>
                  <a:schemeClr val="hlink"/>
                </a:solidFill>
                <a:hlinkClick r:id="rId4"/>
              </a:rPr>
              <a:t>seth@redpointsecurity.com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Review Methodology</a:t>
            </a:r>
            <a:endParaRPr/>
          </a:p>
        </p:txBody>
      </p:sp>
      <p:sp>
        <p:nvSpPr>
          <p:cNvPr id="161" name="Google Shape;161;p29"/>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Introduction to the Methodology </a:t>
            </a:r>
            <a:endParaRPr sz="3100"/>
          </a:p>
        </p:txBody>
      </p:sp>
      <p:sp>
        <p:nvSpPr>
          <p:cNvPr id="167" name="Google Shape;167;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Application Overview &amp; Risk Assessment</a:t>
            </a:r>
            <a:endParaRPr sz="2700"/>
          </a:p>
          <a:p>
            <a:pPr indent="-400050" lvl="0" marL="457200" rtl="0" algn="l">
              <a:spcBef>
                <a:spcPts val="0"/>
              </a:spcBef>
              <a:spcAft>
                <a:spcPts val="0"/>
              </a:spcAft>
              <a:buSzPts val="2700"/>
              <a:buChar char="●"/>
            </a:pPr>
            <a:r>
              <a:rPr lang="en" sz="2700"/>
              <a:t>Information Gathering</a:t>
            </a:r>
            <a:endParaRPr sz="2700"/>
          </a:p>
          <a:p>
            <a:pPr indent="-400050" lvl="0" marL="457200" rtl="0" algn="l">
              <a:spcBef>
                <a:spcPts val="0"/>
              </a:spcBef>
              <a:spcAft>
                <a:spcPts val="0"/>
              </a:spcAft>
              <a:buSzPts val="2700"/>
              <a:buChar char="●"/>
            </a:pPr>
            <a:r>
              <a:rPr lang="en" sz="2700"/>
              <a:t>Authorization Review</a:t>
            </a:r>
            <a:endParaRPr sz="2700"/>
          </a:p>
          <a:p>
            <a:pPr indent="-400050" lvl="0" marL="457200" rtl="0" algn="l">
              <a:spcBef>
                <a:spcPts val="0"/>
              </a:spcBef>
              <a:spcAft>
                <a:spcPts val="0"/>
              </a:spcAft>
              <a:buSzPts val="2700"/>
              <a:buChar char="●"/>
            </a:pPr>
            <a:r>
              <a:rPr lang="en" sz="2700"/>
              <a:t>Authentication Review</a:t>
            </a:r>
            <a:endParaRPr sz="2700"/>
          </a:p>
          <a:p>
            <a:pPr indent="-400050" lvl="0" marL="457200" rtl="0" algn="l">
              <a:spcBef>
                <a:spcPts val="0"/>
              </a:spcBef>
              <a:spcAft>
                <a:spcPts val="0"/>
              </a:spcAft>
              <a:buSzPts val="2700"/>
              <a:buChar char="●"/>
            </a:pPr>
            <a:r>
              <a:rPr lang="en" sz="2700"/>
              <a:t>Auditing Review</a:t>
            </a:r>
            <a:endParaRPr sz="2700"/>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Injection</a:t>
            </a:r>
            <a:r>
              <a:rPr lang="en" sz="2700"/>
              <a:t> Review</a:t>
            </a:r>
            <a:endParaRPr sz="2700"/>
          </a:p>
          <a:p>
            <a:pPr indent="-400050" lvl="0" marL="457200" rtl="0" algn="l">
              <a:spcBef>
                <a:spcPts val="0"/>
              </a:spcBef>
              <a:spcAft>
                <a:spcPts val="0"/>
              </a:spcAft>
              <a:buSzPts val="2700"/>
              <a:buChar char="●"/>
            </a:pPr>
            <a:r>
              <a:rPr lang="en" sz="2700"/>
              <a:t>Cryptographic Review</a:t>
            </a:r>
            <a:endParaRPr sz="2700"/>
          </a:p>
          <a:p>
            <a:pPr indent="-400050" lvl="0" marL="457200" rtl="0" algn="l">
              <a:spcBef>
                <a:spcPts val="0"/>
              </a:spcBef>
              <a:spcAft>
                <a:spcPts val="0"/>
              </a:spcAft>
              <a:buSzPts val="2700"/>
              <a:buChar char="●"/>
            </a:pPr>
            <a:r>
              <a:rPr lang="en" sz="2700"/>
              <a:t>Configuration</a:t>
            </a:r>
            <a:r>
              <a:rPr lang="en" sz="2700"/>
              <a:t> Review</a:t>
            </a:r>
            <a:endParaRPr sz="2700"/>
          </a:p>
          <a:p>
            <a:pPr indent="-400050" lvl="0" marL="457200" rtl="0" algn="l">
              <a:spcBef>
                <a:spcPts val="0"/>
              </a:spcBef>
              <a:spcAft>
                <a:spcPts val="0"/>
              </a:spcAft>
              <a:buSzPts val="2700"/>
              <a:buChar char="●"/>
            </a:pPr>
            <a:r>
              <a:rPr lang="en" sz="2700"/>
              <a:t>Reporting</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General Code Review Principles</a:t>
            </a:r>
            <a:endParaRPr sz="3100"/>
          </a:p>
        </p:txBody>
      </p:sp>
      <p:sp>
        <p:nvSpPr>
          <p:cNvPr id="174" name="Google Shape;174;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Give yourself adequate time</a:t>
            </a:r>
            <a:endParaRPr sz="2700"/>
          </a:p>
          <a:p>
            <a:pPr indent="-400050" lvl="0" marL="457200" rtl="0" algn="l">
              <a:spcBef>
                <a:spcPts val="0"/>
              </a:spcBef>
              <a:spcAft>
                <a:spcPts val="0"/>
              </a:spcAft>
              <a:buSzPts val="2700"/>
              <a:buChar char="●"/>
            </a:pPr>
            <a:r>
              <a:rPr lang="en" sz="2700"/>
              <a:t>Work in small chunks</a:t>
            </a:r>
            <a:endParaRPr sz="2700"/>
          </a:p>
          <a:p>
            <a:pPr indent="-400050" lvl="0" marL="457200" rtl="0" algn="l">
              <a:spcBef>
                <a:spcPts val="0"/>
              </a:spcBef>
              <a:spcAft>
                <a:spcPts val="0"/>
              </a:spcAft>
              <a:buSzPts val="2700"/>
              <a:buChar char="●"/>
            </a:pPr>
            <a:r>
              <a:rPr lang="en" sz="2700"/>
              <a:t>Stay on task with current objective</a:t>
            </a:r>
            <a:endParaRPr sz="2700"/>
          </a:p>
          <a:p>
            <a:pPr indent="-400050" lvl="0" marL="457200" rtl="0" algn="l">
              <a:spcBef>
                <a:spcPts val="0"/>
              </a:spcBef>
              <a:spcAft>
                <a:spcPts val="0"/>
              </a:spcAft>
              <a:buSzPts val="2700"/>
              <a:buChar char="●"/>
            </a:pPr>
            <a:r>
              <a:rPr lang="en" sz="2700"/>
              <a:t>Don’t make it personal</a:t>
            </a:r>
            <a:endParaRPr sz="2700"/>
          </a:p>
          <a:p>
            <a:pPr indent="0" lvl="0" marL="0" rtl="0" algn="l">
              <a:spcBef>
                <a:spcPts val="1600"/>
              </a:spcBef>
              <a:spcAft>
                <a:spcPts val="1600"/>
              </a:spcAft>
              <a:buNone/>
            </a:pPr>
            <a:r>
              <a:t/>
            </a:r>
            <a:endParaRPr sz="2700"/>
          </a:p>
        </p:txBody>
      </p:sp>
      <p:sp>
        <p:nvSpPr>
          <p:cNvPr id="175" name="Google Shape;175;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Ask questions</a:t>
            </a:r>
            <a:endParaRPr sz="2700"/>
          </a:p>
          <a:p>
            <a:pPr indent="-400050" lvl="0" marL="457200" rtl="0" algn="l">
              <a:spcBef>
                <a:spcPts val="0"/>
              </a:spcBef>
              <a:spcAft>
                <a:spcPts val="0"/>
              </a:spcAft>
              <a:buSzPts val="2700"/>
              <a:buChar char="●"/>
            </a:pPr>
            <a:r>
              <a:rPr lang="en" sz="2700"/>
              <a:t>Framework/Code documentation is your friend</a:t>
            </a:r>
            <a:endParaRPr sz="2700"/>
          </a:p>
          <a:p>
            <a:pPr indent="-400050" lvl="0" marL="457200" rtl="0" algn="l">
              <a:spcBef>
                <a:spcPts val="0"/>
              </a:spcBef>
              <a:spcAft>
                <a:spcPts val="0"/>
              </a:spcAft>
              <a:buSzPts val="2700"/>
              <a:buChar char="●"/>
            </a:pPr>
            <a:r>
              <a:rPr lang="en" sz="2700"/>
              <a:t>Build the code</a:t>
            </a:r>
            <a:endParaRPr sz="2700"/>
          </a:p>
          <a:p>
            <a:pPr indent="-400050" lvl="0" marL="457200" rtl="0" algn="l">
              <a:spcBef>
                <a:spcPts val="0"/>
              </a:spcBef>
              <a:spcAft>
                <a:spcPts val="0"/>
              </a:spcAft>
              <a:buSzPts val="2700"/>
              <a:buChar char="●"/>
            </a:pPr>
            <a:r>
              <a:rPr lang="en" sz="2700"/>
              <a:t>Run the tests</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Ken</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TLDR; Ginger; AKA the </a:t>
            </a:r>
            <a:r>
              <a:rPr b="1" lang="en" sz="1700" u="sng"/>
              <a:t>Spinal Archinator</a:t>
            </a:r>
            <a:endParaRPr b="1" sz="1700" u="sng"/>
          </a:p>
          <a:p>
            <a:pPr indent="0" lvl="0" marL="0" rtl="0" algn="l">
              <a:spcBef>
                <a:spcPts val="1600"/>
              </a:spcBef>
              <a:spcAft>
                <a:spcPts val="0"/>
              </a:spcAft>
              <a:buNone/>
            </a:pPr>
            <a:r>
              <a:rPr lang="en" sz="1700"/>
              <a:t>Securer of Code...really, all of the code.</a:t>
            </a:r>
            <a:endParaRPr sz="1700"/>
          </a:p>
          <a:p>
            <a:pPr indent="0" lvl="0" marL="0" rtl="0" algn="l">
              <a:spcBef>
                <a:spcPts val="1600"/>
              </a:spcBef>
              <a:spcAft>
                <a:spcPts val="0"/>
              </a:spcAft>
              <a:buNone/>
            </a:pPr>
            <a:r>
              <a:rPr lang="en" sz="1700"/>
              <a:t>Known to the underground beaver pelt collecting community as the Spinal Archinator, for his activism in rebuilding beaver dams in the Yukon territories using only his teeth, in true beaver form.</a:t>
            </a:r>
            <a:endParaRPr sz="1700"/>
          </a:p>
          <a:p>
            <a:pPr indent="0" lvl="0" marL="0" rtl="0" algn="l">
              <a:spcBef>
                <a:spcPts val="1600"/>
              </a:spcBef>
              <a:spcAft>
                <a:spcPts val="1600"/>
              </a:spcAft>
              <a:buNone/>
            </a:pPr>
            <a:r>
              <a:rPr lang="en" sz="1700"/>
              <a:t>@cktricky</a:t>
            </a:r>
            <a:endParaRPr sz="1700"/>
          </a:p>
        </p:txBody>
      </p:sp>
      <p:pic>
        <p:nvPicPr>
          <p:cNvPr id="67" name="Google Shape;67;p14"/>
          <p:cNvPicPr preferRelativeResize="0"/>
          <p:nvPr/>
        </p:nvPicPr>
        <p:blipFill>
          <a:blip r:embed="rId3">
            <a:alphaModFix/>
          </a:blip>
          <a:stretch>
            <a:fillRect/>
          </a:stretch>
        </p:blipFill>
        <p:spPr>
          <a:xfrm>
            <a:off x="4740724" y="511650"/>
            <a:ext cx="4023200" cy="4393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Focus on what’s important</a:t>
            </a:r>
            <a:endParaRPr sz="3000"/>
          </a:p>
        </p:txBody>
      </p:sp>
      <p:sp>
        <p:nvSpPr>
          <p:cNvPr id="181" name="Google Shape;181;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What happens when you run into 2 million lines of code?</a:t>
            </a:r>
            <a:endParaRPr sz="2600"/>
          </a:p>
          <a:p>
            <a:pPr indent="-393700" lvl="0" marL="457200" rtl="0" algn="l">
              <a:spcBef>
                <a:spcPts val="0"/>
              </a:spcBef>
              <a:spcAft>
                <a:spcPts val="0"/>
              </a:spcAft>
              <a:buSzPts val="2600"/>
              <a:buChar char="●"/>
            </a:pPr>
            <a:r>
              <a:rPr lang="en" sz="2600"/>
              <a:t>And only have two weeks to look at it?</a:t>
            </a:r>
            <a:endParaRPr sz="2600"/>
          </a:p>
          <a:p>
            <a:pPr indent="-393700" lvl="0" marL="457200" rtl="0" algn="l">
              <a:spcBef>
                <a:spcPts val="0"/>
              </a:spcBef>
              <a:spcAft>
                <a:spcPts val="0"/>
              </a:spcAft>
              <a:buSzPts val="2600"/>
              <a:buChar char="●"/>
            </a:pPr>
            <a:r>
              <a:rPr lang="en" sz="2600"/>
              <a:t>We will talk more about this...</a:t>
            </a:r>
            <a:endParaRPr sz="2600"/>
          </a:p>
        </p:txBody>
      </p:sp>
      <p:pic>
        <p:nvPicPr>
          <p:cNvPr id="182" name="Google Shape;182;p32"/>
          <p:cNvPicPr preferRelativeResize="0"/>
          <p:nvPr/>
        </p:nvPicPr>
        <p:blipFill>
          <a:blip r:embed="rId3">
            <a:alphaModFix/>
          </a:blip>
          <a:stretch>
            <a:fillRect/>
          </a:stretch>
        </p:blipFill>
        <p:spPr>
          <a:xfrm>
            <a:off x="311688" y="1436675"/>
            <a:ext cx="4143375" cy="284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Types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Types</a:t>
            </a:r>
            <a:endParaRPr/>
          </a:p>
        </p:txBody>
      </p:sp>
      <p:sp>
        <p:nvSpPr>
          <p:cNvPr id="193" name="Google Shape;193;p34"/>
          <p:cNvSpPr txBox="1"/>
          <p:nvPr>
            <p:ph idx="1" type="body"/>
          </p:nvPr>
        </p:nvSpPr>
        <p:spPr>
          <a:xfrm>
            <a:off x="311700" y="1152475"/>
            <a:ext cx="33777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Full assessment of an entire application</a:t>
            </a:r>
            <a:endParaRPr sz="2400"/>
          </a:p>
          <a:p>
            <a:pPr indent="-381000" lvl="0" marL="457200" rtl="0" algn="l">
              <a:spcBef>
                <a:spcPts val="0"/>
              </a:spcBef>
              <a:spcAft>
                <a:spcPts val="0"/>
              </a:spcAft>
              <a:buSzPts val="2400"/>
              <a:buChar char="●"/>
            </a:pPr>
            <a:r>
              <a:rPr lang="en" sz="2400"/>
              <a:t>Assessment of new code developed since last review</a:t>
            </a:r>
            <a:endParaRPr sz="2400"/>
          </a:p>
          <a:p>
            <a:pPr indent="-381000" lvl="0" marL="457200" rtl="0" algn="l">
              <a:spcBef>
                <a:spcPts val="0"/>
              </a:spcBef>
              <a:spcAft>
                <a:spcPts val="0"/>
              </a:spcAft>
              <a:buSzPts val="2400"/>
              <a:buChar char="●"/>
            </a:pPr>
            <a:r>
              <a:rPr lang="en" sz="2400"/>
              <a:t>Pull request or small code changes review</a:t>
            </a:r>
            <a:endParaRPr sz="2400"/>
          </a:p>
          <a:p>
            <a:pPr indent="-381000" lvl="0" marL="457200" rtl="0" algn="l">
              <a:spcBef>
                <a:spcPts val="0"/>
              </a:spcBef>
              <a:spcAft>
                <a:spcPts val="0"/>
              </a:spcAft>
              <a:buSzPts val="2400"/>
              <a:buChar char="●"/>
            </a:pPr>
            <a:r>
              <a:rPr lang="en" sz="2400"/>
              <a:t>Scanner findings</a:t>
            </a:r>
            <a:endParaRPr sz="2400"/>
          </a:p>
        </p:txBody>
      </p:sp>
      <p:pic>
        <p:nvPicPr>
          <p:cNvPr id="194" name="Google Shape;194;p34"/>
          <p:cNvPicPr preferRelativeResize="0"/>
          <p:nvPr/>
        </p:nvPicPr>
        <p:blipFill>
          <a:blip r:embed="rId3">
            <a:alphaModFix/>
          </a:blip>
          <a:stretch>
            <a:fillRect/>
          </a:stretch>
        </p:blipFill>
        <p:spPr>
          <a:xfrm>
            <a:off x="3866725" y="1335025"/>
            <a:ext cx="4917151" cy="2766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rPr>
              <a:t>Full assessment of an entire application</a:t>
            </a:r>
            <a:endParaRPr sz="2900"/>
          </a:p>
        </p:txBody>
      </p:sp>
      <p:sp>
        <p:nvSpPr>
          <p:cNvPr id="200" name="Google Shape;200;p35"/>
          <p:cNvSpPr txBox="1"/>
          <p:nvPr>
            <p:ph idx="1" type="body"/>
          </p:nvPr>
        </p:nvSpPr>
        <p:spPr>
          <a:xfrm>
            <a:off x="311700" y="1152475"/>
            <a:ext cx="39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t>1.	Full Assessment 💯</a:t>
            </a:r>
            <a:endParaRPr sz="2500"/>
          </a:p>
        </p:txBody>
      </p:sp>
      <p:sp>
        <p:nvSpPr>
          <p:cNvPr id="201" name="Google Shape;201;p35"/>
          <p:cNvSpPr txBox="1"/>
          <p:nvPr>
            <p:ph idx="2" type="body"/>
          </p:nvPr>
        </p:nvSpPr>
        <p:spPr>
          <a:xfrm>
            <a:off x="4491800" y="1152475"/>
            <a:ext cx="43404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a:pPr>
            <a:r>
              <a:rPr lang="en" sz="2500"/>
              <a:t>Everything is applicable</a:t>
            </a:r>
            <a:endParaRPr sz="2500"/>
          </a:p>
          <a:p>
            <a:pPr indent="-387350" lvl="0" marL="457200" rtl="0" algn="l">
              <a:spcBef>
                <a:spcPts val="0"/>
              </a:spcBef>
              <a:spcAft>
                <a:spcPts val="0"/>
              </a:spcAft>
              <a:buSzPts val="2500"/>
              <a:buAutoNum type="arabicPeriod"/>
            </a:pPr>
            <a:r>
              <a:rPr lang="en" sz="2500"/>
              <a:t>Depends </a:t>
            </a:r>
            <a:r>
              <a:rPr lang="en" sz="2500"/>
              <a:t>👀… seen </a:t>
            </a:r>
            <a:r>
              <a:rPr lang="en" sz="2500"/>
              <a:t>this app before?</a:t>
            </a:r>
            <a:endParaRPr sz="2500"/>
          </a:p>
          <a:p>
            <a:pPr indent="-387350" lvl="0" marL="457200" rtl="0" algn="l">
              <a:spcBef>
                <a:spcPts val="0"/>
              </a:spcBef>
              <a:spcAft>
                <a:spcPts val="0"/>
              </a:spcAft>
              <a:buSzPts val="2500"/>
              <a:buAutoNum type="arabicPeriod"/>
            </a:pPr>
            <a:r>
              <a:rPr lang="en" sz="2500"/>
              <a:t>Context specific bits (authz functions, logic processing, db queries, etc.)</a:t>
            </a:r>
            <a:endParaRPr sz="2500"/>
          </a:p>
          <a:p>
            <a:pPr indent="-387350" lvl="0" marL="457200" rtl="0" algn="l">
              <a:spcBef>
                <a:spcPts val="0"/>
              </a:spcBef>
              <a:spcAft>
                <a:spcPts val="0"/>
              </a:spcAft>
              <a:buSzPts val="2500"/>
              <a:buAutoNum type="arabicPeriod"/>
            </a:pPr>
            <a:r>
              <a:rPr lang="en" sz="2500"/>
              <a:t>Meh </a:t>
            </a:r>
            <a:endParaRPr sz="2500"/>
          </a:p>
        </p:txBody>
      </p:sp>
      <p:sp>
        <p:nvSpPr>
          <p:cNvPr id="202" name="Google Shape;202;p35"/>
          <p:cNvSpPr txBox="1"/>
          <p:nvPr/>
        </p:nvSpPr>
        <p:spPr>
          <a:xfrm>
            <a:off x="311700" y="1604175"/>
            <a:ext cx="3819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2.	</a:t>
            </a:r>
            <a:r>
              <a:rPr lang="en" sz="2500">
                <a:solidFill>
                  <a:schemeClr val="accent3"/>
                </a:solidFill>
                <a:latin typeface="Proxima Nova"/>
                <a:ea typeface="Proxima Nova"/>
                <a:cs typeface="Proxima Nova"/>
                <a:sym typeface="Proxima Nova"/>
              </a:rPr>
              <a:t>Only new code 👍</a:t>
            </a:r>
            <a:endParaRPr sz="1500">
              <a:latin typeface="Proxima Nova"/>
              <a:ea typeface="Proxima Nova"/>
              <a:cs typeface="Proxima Nova"/>
              <a:sym typeface="Proxima Nova"/>
            </a:endParaRPr>
          </a:p>
        </p:txBody>
      </p:sp>
      <p:sp>
        <p:nvSpPr>
          <p:cNvPr id="203" name="Google Shape;203;p35"/>
          <p:cNvSpPr txBox="1"/>
          <p:nvPr/>
        </p:nvSpPr>
        <p:spPr>
          <a:xfrm>
            <a:off x="311700" y="2453575"/>
            <a:ext cx="4089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3.	</a:t>
            </a:r>
            <a:r>
              <a:rPr lang="en" sz="2500">
                <a:solidFill>
                  <a:schemeClr val="accent3"/>
                </a:solidFill>
                <a:latin typeface="Proxima Nova"/>
                <a:ea typeface="Proxima Nova"/>
                <a:cs typeface="Proxima Nova"/>
                <a:sym typeface="Proxima Nova"/>
              </a:rPr>
              <a:t>Pull Request Review 🔎</a:t>
            </a:r>
            <a:endParaRPr sz="1500">
              <a:latin typeface="Proxima Nova"/>
              <a:ea typeface="Proxima Nova"/>
              <a:cs typeface="Proxima Nova"/>
              <a:sym typeface="Proxima Nova"/>
            </a:endParaRPr>
          </a:p>
        </p:txBody>
      </p:sp>
      <p:sp>
        <p:nvSpPr>
          <p:cNvPr id="204" name="Google Shape;204;p35"/>
          <p:cNvSpPr txBox="1"/>
          <p:nvPr/>
        </p:nvSpPr>
        <p:spPr>
          <a:xfrm>
            <a:off x="337200" y="4181400"/>
            <a:ext cx="3768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4.	</a:t>
            </a:r>
            <a:r>
              <a:rPr lang="en" sz="2500">
                <a:solidFill>
                  <a:schemeClr val="accent3"/>
                </a:solidFill>
                <a:latin typeface="Proxima Nova"/>
                <a:ea typeface="Proxima Nova"/>
                <a:cs typeface="Proxima Nova"/>
                <a:sym typeface="Proxima Nova"/>
              </a:rPr>
              <a:t>Scanner Findings 🤷‍♂️</a:t>
            </a:r>
            <a:endParaRPr sz="15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Overview &amp; Risk Assessment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Application Overview &amp; Risk Assessment </a:t>
            </a:r>
            <a:endParaRPr sz="3000"/>
          </a:p>
          <a:p>
            <a:pPr indent="0" lvl="0" marL="0" rtl="0" algn="l">
              <a:spcBef>
                <a:spcPts val="0"/>
              </a:spcBef>
              <a:spcAft>
                <a:spcPts val="0"/>
              </a:spcAft>
              <a:buNone/>
            </a:pPr>
            <a:r>
              <a:t/>
            </a:r>
            <a:endParaRPr sz="3000"/>
          </a:p>
        </p:txBody>
      </p:sp>
      <p:sp>
        <p:nvSpPr>
          <p:cNvPr id="215" name="Google Shape;21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B</a:t>
            </a:r>
            <a:r>
              <a:rPr lang="en" sz="2900"/>
              <a:t>uild a portrait of the application</a:t>
            </a:r>
            <a:endParaRPr sz="2900"/>
          </a:p>
          <a:p>
            <a:pPr indent="-412750" lvl="0" marL="457200" rtl="0" algn="l">
              <a:spcBef>
                <a:spcPts val="1600"/>
              </a:spcBef>
              <a:spcAft>
                <a:spcPts val="0"/>
              </a:spcAft>
              <a:buSzPts val="2900"/>
              <a:buChar char="●"/>
            </a:pPr>
            <a:r>
              <a:rPr lang="en" sz="2900"/>
              <a:t>Behavior Profile</a:t>
            </a:r>
            <a:endParaRPr sz="2900"/>
          </a:p>
          <a:p>
            <a:pPr indent="-412750" lvl="0" marL="457200" rtl="0" algn="l">
              <a:spcBef>
                <a:spcPts val="0"/>
              </a:spcBef>
              <a:spcAft>
                <a:spcPts val="0"/>
              </a:spcAft>
              <a:buSzPts val="2900"/>
              <a:buChar char="●"/>
            </a:pPr>
            <a:r>
              <a:rPr lang="en" sz="2900"/>
              <a:t>Technology Stack</a:t>
            </a:r>
            <a:endParaRPr sz="2900"/>
          </a:p>
          <a:p>
            <a:pPr indent="-412750" lvl="0" marL="457200" rtl="0" algn="l">
              <a:spcBef>
                <a:spcPts val="0"/>
              </a:spcBef>
              <a:spcAft>
                <a:spcPts val="0"/>
              </a:spcAft>
              <a:buSzPts val="2900"/>
              <a:buChar char="●"/>
            </a:pPr>
            <a:r>
              <a:rPr lang="en" sz="2900"/>
              <a:t>App Archeology</a:t>
            </a:r>
            <a:endParaRPr sz="3200"/>
          </a:p>
        </p:txBody>
      </p:sp>
      <p:pic>
        <p:nvPicPr>
          <p:cNvPr id="216" name="Google Shape;216;p37"/>
          <p:cNvPicPr preferRelativeResize="0"/>
          <p:nvPr/>
        </p:nvPicPr>
        <p:blipFill>
          <a:blip r:embed="rId3">
            <a:alphaModFix/>
          </a:blip>
          <a:stretch>
            <a:fillRect/>
          </a:stretch>
        </p:blipFill>
        <p:spPr>
          <a:xfrm>
            <a:off x="6187875" y="1152475"/>
            <a:ext cx="2585050" cy="3649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Application Overview &amp; Risk Assessment </a:t>
            </a:r>
            <a:endParaRPr sz="3300"/>
          </a:p>
        </p:txBody>
      </p:sp>
      <p:sp>
        <p:nvSpPr>
          <p:cNvPr id="222" name="Google Shape;22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300"/>
              <a:t>Behavior Profiling:</a:t>
            </a:r>
            <a:endParaRPr sz="2300"/>
          </a:p>
          <a:p>
            <a:pPr indent="-374650" lvl="0" marL="457200" marR="0" rtl="0" algn="l">
              <a:lnSpc>
                <a:spcPct val="115000"/>
              </a:lnSpc>
              <a:spcBef>
                <a:spcPts val="1600"/>
              </a:spcBef>
              <a:spcAft>
                <a:spcPts val="0"/>
              </a:spcAft>
              <a:buClr>
                <a:schemeClr val="accent3"/>
              </a:buClr>
              <a:buSzPts val="2300"/>
              <a:buFont typeface="Proxima Nova"/>
              <a:buChar char="●"/>
            </a:pPr>
            <a:r>
              <a:rPr lang="en" sz="2300"/>
              <a:t>What does it do? (business purpose)</a:t>
            </a:r>
            <a:endParaRPr sz="2300"/>
          </a:p>
          <a:p>
            <a:pPr indent="-374650" lvl="0" marL="457200" marR="0" rtl="0" algn="l">
              <a:lnSpc>
                <a:spcPct val="115000"/>
              </a:lnSpc>
              <a:spcBef>
                <a:spcPts val="0"/>
              </a:spcBef>
              <a:spcAft>
                <a:spcPts val="0"/>
              </a:spcAft>
              <a:buSzPts val="2300"/>
              <a:buChar char="●"/>
            </a:pPr>
            <a:r>
              <a:rPr lang="en" sz="2300"/>
              <a:t>Who does it do this for? (internal / external customer base)</a:t>
            </a:r>
            <a:endParaRPr sz="2300"/>
          </a:p>
          <a:p>
            <a:pPr indent="-374650" lvl="0" marL="457200" marR="0" rtl="0" algn="l">
              <a:lnSpc>
                <a:spcPct val="115000"/>
              </a:lnSpc>
              <a:spcBef>
                <a:spcPts val="0"/>
              </a:spcBef>
              <a:spcAft>
                <a:spcPts val="0"/>
              </a:spcAft>
              <a:buSzPts val="2300"/>
              <a:buChar char="●"/>
            </a:pPr>
            <a:r>
              <a:rPr lang="en" sz="2300"/>
              <a:t>What kind of information will it hold?</a:t>
            </a:r>
            <a:endParaRPr sz="2300"/>
          </a:p>
          <a:p>
            <a:pPr indent="-374650" lvl="0" marL="457200" marR="0" rtl="0" algn="l">
              <a:lnSpc>
                <a:spcPct val="115000"/>
              </a:lnSpc>
              <a:spcBef>
                <a:spcPts val="0"/>
              </a:spcBef>
              <a:spcAft>
                <a:spcPts val="0"/>
              </a:spcAft>
              <a:buClr>
                <a:schemeClr val="accent3"/>
              </a:buClr>
              <a:buSzPts val="2300"/>
              <a:buFont typeface="Proxima Nova"/>
              <a:buChar char="●"/>
            </a:pPr>
            <a:r>
              <a:rPr lang="en" sz="2300"/>
              <a:t>What are the different types of roles?</a:t>
            </a:r>
            <a:endParaRPr sz="2300"/>
          </a:p>
          <a:p>
            <a:pPr indent="-374650" lvl="0" marL="457200" marR="0" rtl="0" algn="l">
              <a:lnSpc>
                <a:spcPct val="115000"/>
              </a:lnSpc>
              <a:spcBef>
                <a:spcPts val="0"/>
              </a:spcBef>
              <a:spcAft>
                <a:spcPts val="0"/>
              </a:spcAft>
              <a:buSzPts val="2300"/>
              <a:buChar char="●"/>
            </a:pPr>
            <a:r>
              <a:rPr lang="en" sz="2300"/>
              <a:t>What aspects concern your client/customer/staff the most?</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 Overview &amp; Risk Assessment </a:t>
            </a:r>
            <a:endParaRPr sz="3200"/>
          </a:p>
          <a:p>
            <a:pPr indent="0" lvl="0" marL="0" rtl="0" algn="l">
              <a:spcBef>
                <a:spcPts val="0"/>
              </a:spcBef>
              <a:spcAft>
                <a:spcPts val="0"/>
              </a:spcAft>
              <a:buNone/>
            </a:pPr>
            <a:r>
              <a:t/>
            </a:r>
            <a:endParaRPr sz="3200"/>
          </a:p>
        </p:txBody>
      </p:sp>
      <p:sp>
        <p:nvSpPr>
          <p:cNvPr id="228" name="Google Shape;22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Technology Stack:</a:t>
            </a:r>
            <a:endParaRPr sz="2200"/>
          </a:p>
          <a:p>
            <a:pPr indent="-368300" lvl="0" marL="457200" rtl="0" algn="l">
              <a:spcBef>
                <a:spcPts val="1600"/>
              </a:spcBef>
              <a:spcAft>
                <a:spcPts val="0"/>
              </a:spcAft>
              <a:buSzPts val="2200"/>
              <a:buChar char="●"/>
            </a:pPr>
            <a:r>
              <a:rPr lang="en" sz="2200"/>
              <a:t>Framework &amp; Language - Rails/Ruby, Django/Python, mux/Golang</a:t>
            </a:r>
            <a:endParaRPr sz="2200"/>
          </a:p>
          <a:p>
            <a:pPr indent="-368300" lvl="0" marL="457200" rtl="0" algn="l">
              <a:spcBef>
                <a:spcPts val="0"/>
              </a:spcBef>
              <a:spcAft>
                <a:spcPts val="0"/>
              </a:spcAft>
              <a:buSzPts val="2200"/>
              <a:buChar char="●"/>
            </a:pPr>
            <a:r>
              <a:rPr lang="en" sz="2200"/>
              <a:t>3rd party components, Examples: </a:t>
            </a:r>
            <a:endParaRPr sz="2200"/>
          </a:p>
          <a:p>
            <a:pPr indent="-342900" lvl="1" marL="914400" rtl="0" algn="l">
              <a:spcBef>
                <a:spcPts val="0"/>
              </a:spcBef>
              <a:spcAft>
                <a:spcPts val="0"/>
              </a:spcAft>
              <a:buSzPts val="1800"/>
              <a:buChar char="○"/>
            </a:pPr>
            <a:r>
              <a:rPr lang="en" sz="1800"/>
              <a:t>Billing libraries (rubygem, npm, jar, etc.)</a:t>
            </a:r>
            <a:endParaRPr sz="1800"/>
          </a:p>
          <a:p>
            <a:pPr indent="-342900" lvl="1" marL="914400" rtl="0" algn="l">
              <a:spcBef>
                <a:spcPts val="0"/>
              </a:spcBef>
              <a:spcAft>
                <a:spcPts val="0"/>
              </a:spcAft>
              <a:buSzPts val="1800"/>
              <a:buChar char="○"/>
            </a:pPr>
            <a:r>
              <a:rPr lang="en" sz="1800"/>
              <a:t>JavaScript widgets - (marketing tracking, sales chat widget)</a:t>
            </a:r>
            <a:endParaRPr sz="1800"/>
          </a:p>
          <a:p>
            <a:pPr indent="-342900" lvl="1" marL="914400" rtl="0" algn="l">
              <a:spcBef>
                <a:spcPts val="0"/>
              </a:spcBef>
              <a:spcAft>
                <a:spcPts val="0"/>
              </a:spcAft>
              <a:buSzPts val="1800"/>
              <a:buChar char="○"/>
            </a:pPr>
            <a:r>
              <a:rPr lang="en" sz="1800"/>
              <a:t>Reliant upon other applications - such as receiving webhook events</a:t>
            </a:r>
            <a:endParaRPr sz="1800"/>
          </a:p>
          <a:p>
            <a:pPr indent="-368300" lvl="0" marL="457200" rtl="0" algn="l">
              <a:spcBef>
                <a:spcPts val="0"/>
              </a:spcBef>
              <a:spcAft>
                <a:spcPts val="0"/>
              </a:spcAft>
              <a:buSzPts val="2200"/>
              <a:buChar char="●"/>
            </a:pPr>
            <a:r>
              <a:rPr lang="en" sz="2200"/>
              <a:t>Datastore - Postgresql, MySQL, Memcache, Redis, Mongodb, etc.</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Application Overview &amp; Risk Assessment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App Archeology</a:t>
            </a:r>
            <a:endParaRPr sz="2000"/>
          </a:p>
          <a:p>
            <a:pPr indent="-355600" lvl="0" marL="457200" rtl="0" algn="l">
              <a:spcBef>
                <a:spcPts val="1600"/>
              </a:spcBef>
              <a:spcAft>
                <a:spcPts val="0"/>
              </a:spcAft>
              <a:buSzPts val="2000"/>
              <a:buChar char="●"/>
            </a:pPr>
            <a:r>
              <a:rPr lang="en" sz="2000"/>
              <a:t>Look at the documentation. Examples:</a:t>
            </a:r>
            <a:endParaRPr sz="2000"/>
          </a:p>
          <a:p>
            <a:pPr indent="-330200" lvl="1" marL="914400" rtl="0" algn="l">
              <a:spcBef>
                <a:spcPts val="0"/>
              </a:spcBef>
              <a:spcAft>
                <a:spcPts val="0"/>
              </a:spcAft>
              <a:buSzPts val="1600"/>
              <a:buChar char="○"/>
            </a:pPr>
            <a:r>
              <a:rPr lang="en" sz="1600"/>
              <a:t>Using SSO? SAML/OAuth?</a:t>
            </a:r>
            <a:endParaRPr sz="1600"/>
          </a:p>
          <a:p>
            <a:pPr indent="-330200" lvl="1" marL="914400" rtl="0" algn="l">
              <a:spcBef>
                <a:spcPts val="0"/>
              </a:spcBef>
              <a:spcAft>
                <a:spcPts val="0"/>
              </a:spcAft>
              <a:buSzPts val="1600"/>
              <a:buChar char="○"/>
            </a:pPr>
            <a:r>
              <a:rPr lang="en" sz="1600"/>
              <a:t>What third-party elements does communicate with? (eg: external reporting, billing)</a:t>
            </a:r>
            <a:endParaRPr sz="1600"/>
          </a:p>
          <a:p>
            <a:pPr indent="-330200" lvl="1" marL="914400" rtl="0" algn="l">
              <a:spcBef>
                <a:spcPts val="0"/>
              </a:spcBef>
              <a:spcAft>
                <a:spcPts val="0"/>
              </a:spcAft>
              <a:buSzPts val="1600"/>
              <a:buChar char="○"/>
            </a:pPr>
            <a:r>
              <a:rPr lang="en" sz="1600"/>
              <a:t>Custom authentication schemas - for instance - different auth for API versus web </a:t>
            </a:r>
            <a:r>
              <a:rPr lang="en" sz="1600"/>
              <a:t>interface</a:t>
            </a:r>
            <a:endParaRPr sz="1600"/>
          </a:p>
          <a:p>
            <a:pPr indent="-355600" lvl="0" marL="457200" rtl="0" algn="l">
              <a:spcBef>
                <a:spcPts val="0"/>
              </a:spcBef>
              <a:spcAft>
                <a:spcPts val="0"/>
              </a:spcAft>
              <a:buSzPts val="2000"/>
              <a:buChar char="●"/>
            </a:pPr>
            <a:r>
              <a:rPr lang="en" sz="2000"/>
              <a:t>Git allows you to do a little spelunking</a:t>
            </a:r>
            <a:endParaRPr sz="2000"/>
          </a:p>
          <a:p>
            <a:pPr indent="-355600" lvl="0" marL="457200" rtl="0" algn="l">
              <a:spcBef>
                <a:spcPts val="0"/>
              </a:spcBef>
              <a:spcAft>
                <a:spcPts val="0"/>
              </a:spcAft>
              <a:buSzPts val="2000"/>
              <a:buChar char="●"/>
            </a:pPr>
            <a:r>
              <a:rPr lang="en" sz="2000"/>
              <a:t>Unit Tests</a:t>
            </a:r>
            <a:endParaRPr sz="2000"/>
          </a:p>
          <a:p>
            <a:pPr indent="-330200" lvl="1" marL="914400" rtl="0" algn="l">
              <a:spcBef>
                <a:spcPts val="0"/>
              </a:spcBef>
              <a:spcAft>
                <a:spcPts val="0"/>
              </a:spcAft>
              <a:buSzPts val="1600"/>
              <a:buChar char="○"/>
            </a:pPr>
            <a:r>
              <a:rPr lang="en" sz="1600"/>
              <a:t>Learn about the data endpoints expect to receive</a:t>
            </a:r>
            <a:endParaRPr sz="1600"/>
          </a:p>
          <a:p>
            <a:pPr indent="-330200" lvl="1" marL="914400" rtl="0" algn="l">
              <a:spcBef>
                <a:spcPts val="0"/>
              </a:spcBef>
              <a:spcAft>
                <a:spcPts val="0"/>
              </a:spcAft>
              <a:buSzPts val="1600"/>
              <a:buChar char="○"/>
            </a:pPr>
            <a:r>
              <a:rPr lang="en" sz="1600"/>
              <a:t>Learn about expected behavior</a:t>
            </a:r>
            <a:endParaRPr sz="1600"/>
          </a:p>
          <a:p>
            <a:pPr indent="-330200" lvl="1" marL="914400" rtl="0" algn="l">
              <a:spcBef>
                <a:spcPts val="0"/>
              </a:spcBef>
              <a:spcAft>
                <a:spcPts val="0"/>
              </a:spcAft>
              <a:buSzPts val="1600"/>
              <a:buChar char="○"/>
            </a:pPr>
            <a:r>
              <a:rPr lang="en" sz="1600"/>
              <a:t>Often can find the way to form/craft a request</a:t>
            </a:r>
            <a:endParaRPr sz="1600"/>
          </a:p>
          <a:p>
            <a:pPr indent="0" lvl="0" marL="457200" rtl="0" algn="l">
              <a:spcBef>
                <a:spcPts val="1600"/>
              </a:spcBef>
              <a:spcAft>
                <a:spcPts val="1600"/>
              </a:spcAft>
              <a:buNone/>
            </a:pPr>
            <a:r>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rPr>
              <a:t>https://github.com/keystonejs/keystone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1" name="Google Shape;241;p41"/>
          <p:cNvPicPr preferRelativeResize="0"/>
          <p:nvPr/>
        </p:nvPicPr>
        <p:blipFill>
          <a:blip r:embed="rId4">
            <a:alphaModFix/>
          </a:blip>
          <a:stretch>
            <a:fillRect/>
          </a:stretch>
        </p:blipFill>
        <p:spPr>
          <a:xfrm>
            <a:off x="1211175" y="1669300"/>
            <a:ext cx="2879550" cy="4333674"/>
          </a:xfrm>
          <a:prstGeom prst="rect">
            <a:avLst/>
          </a:prstGeom>
          <a:noFill/>
          <a:ln>
            <a:noFill/>
          </a:ln>
        </p:spPr>
      </p:pic>
      <p:pic>
        <p:nvPicPr>
          <p:cNvPr id="242" name="Google Shape;242;p41"/>
          <p:cNvPicPr preferRelativeResize="0"/>
          <p:nvPr/>
        </p:nvPicPr>
        <p:blipFill>
          <a:blip r:embed="rId5">
            <a:alphaModFix/>
          </a:blip>
          <a:stretch>
            <a:fillRect/>
          </a:stretch>
        </p:blipFill>
        <p:spPr>
          <a:xfrm>
            <a:off x="4571997" y="1669300"/>
            <a:ext cx="3241125" cy="3876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Seth</a:t>
            </a:r>
            <a:endParaRPr/>
          </a:p>
        </p:txBody>
      </p:sp>
      <p:sp>
        <p:nvSpPr>
          <p:cNvPr id="73" name="Google Shape;73;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known as the “King of Cola”, he ruled the mighty Carbonators during the pre-century, west-coast Soda Wars. His rule was cut short when HFCS was outlawed by California and the sugar prohibition era began. He led the first manned mission to Mars via a hot air </a:t>
            </a:r>
            <a:r>
              <a:rPr lang="en"/>
              <a:t>balloon. Wi</a:t>
            </a:r>
            <a:r>
              <a:rPr lang="en"/>
              <a:t>thout hot air. Or the balloon. He speaks 14 languages, 12 of them based on the science fiction show “Star Trek”, 1 he made up with his imaginary friend Sharzazzle, and really - really poor Ol’ Timey English.</a:t>
            </a:r>
            <a:endParaRPr/>
          </a:p>
          <a:p>
            <a:pPr indent="0" lvl="0" marL="0" rtl="0" algn="l">
              <a:spcBef>
                <a:spcPts val="1600"/>
              </a:spcBef>
              <a:spcAft>
                <a:spcPts val="1600"/>
              </a:spcAft>
              <a:buNone/>
            </a:pPr>
            <a:r>
              <a:rPr lang="en"/>
              <a:t>@sethlaw</a:t>
            </a:r>
            <a:endParaRPr/>
          </a:p>
        </p:txBody>
      </p:sp>
      <p:pic>
        <p:nvPicPr>
          <p:cNvPr id="74" name="Google Shape;74;p15"/>
          <p:cNvPicPr preferRelativeResize="0"/>
          <p:nvPr/>
        </p:nvPicPr>
        <p:blipFill>
          <a:blip r:embed="rId3">
            <a:alphaModFix/>
          </a:blip>
          <a:stretch>
            <a:fillRect/>
          </a:stretch>
        </p:blipFill>
        <p:spPr>
          <a:xfrm>
            <a:off x="4364524" y="625199"/>
            <a:ext cx="4467776" cy="4383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42"/>
          <p:cNvPicPr preferRelativeResize="0"/>
          <p:nvPr/>
        </p:nvPicPr>
        <p:blipFill>
          <a:blip r:embed="rId3">
            <a:alphaModFix/>
          </a:blip>
          <a:stretch>
            <a:fillRect/>
          </a:stretch>
        </p:blipFill>
        <p:spPr>
          <a:xfrm>
            <a:off x="894451" y="1162575"/>
            <a:ext cx="7355108" cy="3980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52" name="Shape 252"/>
        <p:cNvGrpSpPr/>
        <p:nvPr/>
      </p:nvGrpSpPr>
      <p:grpSpPr>
        <a:xfrm>
          <a:off x="0" y="0"/>
          <a:ext cx="0" cy="0"/>
          <a:chOff x="0" y="0"/>
          <a:chExt cx="0" cy="0"/>
        </a:xfrm>
      </p:grpSpPr>
      <p:sp>
        <p:nvSpPr>
          <p:cNvPr id="253" name="Google Shape;253;p4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NOTE TAKING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a:t>
            </a:r>
            <a:endParaRPr/>
          </a:p>
        </p:txBody>
      </p:sp>
      <p:sp>
        <p:nvSpPr>
          <p:cNvPr id="259" name="Google Shape;259;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Format I typically use</a:t>
            </a:r>
            <a:endParaRPr sz="1600"/>
          </a:p>
          <a:p>
            <a:pPr indent="-317500" lvl="1" marL="914400" rtl="0" algn="l">
              <a:spcBef>
                <a:spcPts val="0"/>
              </a:spcBef>
              <a:spcAft>
                <a:spcPts val="0"/>
              </a:spcAft>
              <a:buSzPts val="1400"/>
              <a:buChar char="○"/>
            </a:pPr>
            <a:r>
              <a:rPr lang="en" sz="1400">
                <a:highlight>
                  <a:srgbClr val="FFFF00"/>
                </a:highlight>
              </a:rPr>
              <a:t>Commit # if I have it</a:t>
            </a:r>
            <a:endParaRPr sz="1400">
              <a:highlight>
                <a:srgbClr val="FFFF00"/>
              </a:highlight>
            </a:endParaRPr>
          </a:p>
          <a:p>
            <a:pPr indent="-317500" lvl="1" marL="914400" rtl="0" algn="l">
              <a:spcBef>
                <a:spcPts val="0"/>
              </a:spcBef>
              <a:spcAft>
                <a:spcPts val="0"/>
              </a:spcAft>
              <a:buSzPts val="1400"/>
              <a:buChar char="○"/>
            </a:pPr>
            <a:r>
              <a:rPr lang="en" sz="1400"/>
              <a:t>Two sections</a:t>
            </a:r>
            <a:endParaRPr sz="1400"/>
          </a:p>
          <a:p>
            <a:pPr indent="-317500" lvl="2" marL="1371600" rtl="0" algn="l">
              <a:spcBef>
                <a:spcPts val="0"/>
              </a:spcBef>
              <a:spcAft>
                <a:spcPts val="0"/>
              </a:spcAft>
              <a:buSzPts val="1400"/>
              <a:buAutoNum type="romanLcPeriod"/>
            </a:pPr>
            <a:r>
              <a:rPr lang="en" sz="1400"/>
              <a:t>Actual Findings</a:t>
            </a:r>
            <a:endParaRPr sz="1400"/>
          </a:p>
          <a:p>
            <a:pPr indent="-317500" lvl="2" marL="1371600" rtl="0" algn="l">
              <a:spcBef>
                <a:spcPts val="0"/>
              </a:spcBef>
              <a:spcAft>
                <a:spcPts val="0"/>
              </a:spcAft>
              <a:buSzPts val="1400"/>
              <a:buAutoNum type="romanLcPeriod"/>
            </a:pPr>
            <a:r>
              <a:rPr lang="en" sz="1400"/>
              <a:t>Notes from the review</a:t>
            </a:r>
            <a:endParaRPr sz="1400"/>
          </a:p>
          <a:p>
            <a:pPr indent="-330200" lvl="0" marL="457200" rtl="0" algn="l">
              <a:spcBef>
                <a:spcPts val="0"/>
              </a:spcBef>
              <a:spcAft>
                <a:spcPts val="0"/>
              </a:spcAft>
              <a:buSzPts val="1600"/>
              <a:buChar char="●"/>
            </a:pPr>
            <a:r>
              <a:rPr lang="en" sz="1600"/>
              <a:t>Actual </a:t>
            </a:r>
            <a:r>
              <a:rPr lang="en" sz="1600"/>
              <a:t>finding</a:t>
            </a:r>
            <a:r>
              <a:rPr lang="en" sz="1600"/>
              <a:t> gets filled out at the end</a:t>
            </a:r>
            <a:endParaRPr sz="1600"/>
          </a:p>
          <a:p>
            <a:pPr indent="-330200" lvl="1" marL="914400" marR="0" rtl="0" algn="l">
              <a:lnSpc>
                <a:spcPct val="115000"/>
              </a:lnSpc>
              <a:spcBef>
                <a:spcPts val="0"/>
              </a:spcBef>
              <a:spcAft>
                <a:spcPts val="0"/>
              </a:spcAft>
              <a:buClr>
                <a:schemeClr val="accent3"/>
              </a:buClr>
              <a:buSzPts val="1600"/>
              <a:buFont typeface="Proxima Nova"/>
              <a:buChar char="○"/>
            </a:pPr>
            <a:r>
              <a:rPr lang="en" sz="1400"/>
              <a:t>Description / Recommendation</a:t>
            </a:r>
            <a:endParaRPr sz="1400"/>
          </a:p>
          <a:p>
            <a:pPr indent="-317500" lvl="1" marL="914400" marR="0" rtl="0" algn="l">
              <a:lnSpc>
                <a:spcPct val="115000"/>
              </a:lnSpc>
              <a:spcBef>
                <a:spcPts val="0"/>
              </a:spcBef>
              <a:spcAft>
                <a:spcPts val="0"/>
              </a:spcAft>
              <a:buSzPts val="1400"/>
              <a:buChar char="○"/>
            </a:pPr>
            <a:r>
              <a:rPr lang="en" sz="1400"/>
              <a:t>Optional (or not) - Impact/Risk</a:t>
            </a:r>
            <a:endParaRPr sz="1400"/>
          </a:p>
          <a:p>
            <a:pPr indent="-317500" lvl="1" marL="914400" marR="0" rtl="0" algn="l">
              <a:lnSpc>
                <a:spcPct val="115000"/>
              </a:lnSpc>
              <a:spcBef>
                <a:spcPts val="0"/>
              </a:spcBef>
              <a:spcAft>
                <a:spcPts val="0"/>
              </a:spcAft>
              <a:buSzPts val="1400"/>
              <a:buChar char="○"/>
            </a:pPr>
            <a:r>
              <a:rPr lang="en" sz="1400"/>
              <a:t>Includes links to the code in question and/or screenshots</a:t>
            </a:r>
            <a:endParaRPr sz="1400"/>
          </a:p>
          <a:p>
            <a:pPr indent="-317500" lvl="1" marL="914400" marR="0" rtl="0" algn="l">
              <a:lnSpc>
                <a:spcPct val="115000"/>
              </a:lnSpc>
              <a:spcBef>
                <a:spcPts val="0"/>
              </a:spcBef>
              <a:spcAft>
                <a:spcPts val="0"/>
              </a:spcAft>
              <a:buSzPts val="1400"/>
              <a:buChar char="○"/>
            </a:pPr>
            <a:r>
              <a:rPr lang="en" sz="1400"/>
              <a:t>If applicable, reproduction steps but that might not be possible if purely static</a:t>
            </a:r>
            <a:endParaRPr sz="1400"/>
          </a:p>
          <a:p>
            <a:pPr indent="-317500" lvl="1" marL="914400" marR="0" rtl="0" algn="l">
              <a:lnSpc>
                <a:spcPct val="115000"/>
              </a:lnSpc>
              <a:spcBef>
                <a:spcPts val="0"/>
              </a:spcBef>
              <a:spcAft>
                <a:spcPts val="0"/>
              </a:spcAft>
              <a:buSzPts val="1400"/>
              <a:buChar char="○"/>
            </a:pPr>
            <a:r>
              <a:rPr b="1" lang="en" sz="1400">
                <a:highlight>
                  <a:srgbClr val="FFFF00"/>
                </a:highlight>
              </a:rPr>
              <a:t>Avoid emotive words</a:t>
            </a:r>
            <a:endParaRPr b="1" sz="1400">
              <a:highlight>
                <a:srgbClr val="FFFF00"/>
              </a:highlight>
            </a:endParaRPr>
          </a:p>
        </p:txBody>
      </p:sp>
      <p:sp>
        <p:nvSpPr>
          <p:cNvPr id="260" name="Google Shape;260;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Notes from the review include (at a minimum)</a:t>
            </a:r>
            <a:endParaRPr sz="1600"/>
          </a:p>
          <a:p>
            <a:pPr indent="-317500" lvl="1" marL="914400" rtl="0" algn="l">
              <a:spcBef>
                <a:spcPts val="0"/>
              </a:spcBef>
              <a:spcAft>
                <a:spcPts val="0"/>
              </a:spcAft>
              <a:buSzPts val="1400"/>
              <a:buAutoNum type="alphaLcPeriod"/>
            </a:pPr>
            <a:r>
              <a:rPr lang="en" sz="1400"/>
              <a:t>Route mapping</a:t>
            </a:r>
            <a:endParaRPr sz="1400"/>
          </a:p>
          <a:p>
            <a:pPr indent="-317500" lvl="1" marL="914400" rtl="0" algn="l">
              <a:spcBef>
                <a:spcPts val="0"/>
              </a:spcBef>
              <a:spcAft>
                <a:spcPts val="0"/>
              </a:spcAft>
              <a:buSzPts val="1400"/>
              <a:buAutoNum type="alphaLcPeriod"/>
            </a:pPr>
            <a:r>
              <a:rPr lang="en" sz="1400"/>
              <a:t>Brainstorming risks or “Threat model” details (really, rambling thoughts about what could go wrong”</a:t>
            </a:r>
            <a:endParaRPr sz="1400"/>
          </a:p>
          <a:p>
            <a:pPr indent="-317500" lvl="2" marL="1371600" rtl="0" algn="l">
              <a:spcBef>
                <a:spcPts val="0"/>
              </a:spcBef>
              <a:spcAft>
                <a:spcPts val="0"/>
              </a:spcAft>
              <a:buSzPts val="1400"/>
              <a:buAutoNum type="romanLcPeriod"/>
            </a:pPr>
            <a:r>
              <a:rPr lang="en" sz="1400"/>
              <a:t>PAIR WITH OTHERS!!!</a:t>
            </a:r>
            <a:endParaRPr sz="1400"/>
          </a:p>
          <a:p>
            <a:pPr indent="-317500" lvl="1" marL="914400" rtl="0" algn="l">
              <a:spcBef>
                <a:spcPts val="0"/>
              </a:spcBef>
              <a:spcAft>
                <a:spcPts val="0"/>
              </a:spcAft>
              <a:buSzPts val="1400"/>
              <a:buAutoNum type="alphaLcPeriod"/>
            </a:pPr>
            <a:r>
              <a:rPr lang="en" sz="1400"/>
              <a:t>Checklist of items you’ve checked for based on your threat model but also your normal “things” you should look at</a:t>
            </a:r>
            <a:endParaRPr sz="1400"/>
          </a:p>
          <a:p>
            <a:pPr indent="0" lvl="0" marL="91440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 - SAMPLE</a:t>
            </a:r>
            <a:endParaRPr/>
          </a:p>
        </p:txBody>
      </p:sp>
      <p:sp>
        <p:nvSpPr>
          <p:cNvPr id="266" name="Google Shape;26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https://github.com/zactly/handouts/blob/master/example_template.md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7" name="Google Shape;267;p45"/>
          <p:cNvPicPr preferRelativeResize="0"/>
          <p:nvPr/>
        </p:nvPicPr>
        <p:blipFill>
          <a:blip r:embed="rId4">
            <a:alphaModFix/>
          </a:blip>
          <a:stretch>
            <a:fillRect/>
          </a:stretch>
        </p:blipFill>
        <p:spPr>
          <a:xfrm>
            <a:off x="116400" y="1588075"/>
            <a:ext cx="2715949" cy="3229898"/>
          </a:xfrm>
          <a:prstGeom prst="rect">
            <a:avLst/>
          </a:prstGeom>
          <a:noFill/>
          <a:ln>
            <a:noFill/>
          </a:ln>
        </p:spPr>
      </p:pic>
      <p:pic>
        <p:nvPicPr>
          <p:cNvPr id="268" name="Google Shape;268;p45"/>
          <p:cNvPicPr preferRelativeResize="0"/>
          <p:nvPr/>
        </p:nvPicPr>
        <p:blipFill>
          <a:blip r:embed="rId5">
            <a:alphaModFix/>
          </a:blip>
          <a:stretch>
            <a:fillRect/>
          </a:stretch>
        </p:blipFill>
        <p:spPr>
          <a:xfrm>
            <a:off x="2930000" y="1701838"/>
            <a:ext cx="2715949" cy="3002376"/>
          </a:xfrm>
          <a:prstGeom prst="rect">
            <a:avLst/>
          </a:prstGeom>
          <a:noFill/>
          <a:ln>
            <a:noFill/>
          </a:ln>
        </p:spPr>
      </p:pic>
      <p:pic>
        <p:nvPicPr>
          <p:cNvPr id="269" name="Google Shape;269;p45"/>
          <p:cNvPicPr preferRelativeResize="0"/>
          <p:nvPr/>
        </p:nvPicPr>
        <p:blipFill>
          <a:blip r:embed="rId6">
            <a:alphaModFix/>
          </a:blip>
          <a:stretch>
            <a:fillRect/>
          </a:stretch>
        </p:blipFill>
        <p:spPr>
          <a:xfrm>
            <a:off x="5645950" y="1656738"/>
            <a:ext cx="3390725" cy="3092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6"/>
          <p:cNvSpPr txBox="1"/>
          <p:nvPr>
            <p:ph idx="1" type="subTitle"/>
          </p:nvPr>
        </p:nvSpPr>
        <p:spPr>
          <a:xfrm>
            <a:off x="265500" y="1583950"/>
            <a:ext cx="4045200" cy="30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Napoleon</a:t>
            </a:r>
            <a:endParaRPr b="1"/>
          </a:p>
          <a:p>
            <a:pPr indent="0" lvl="0" marL="0" rtl="0" algn="ctr">
              <a:spcBef>
                <a:spcPts val="0"/>
              </a:spcBef>
              <a:spcAft>
                <a:spcPts val="0"/>
              </a:spcAft>
              <a:buNone/>
            </a:pPr>
            <a:r>
              <a:t/>
            </a:r>
            <a:endParaRPr b="1" sz="1100"/>
          </a:p>
          <a:p>
            <a:pPr indent="-355600" lvl="0" marL="457200" rtl="0" algn="l">
              <a:spcBef>
                <a:spcPts val="0"/>
              </a:spcBef>
              <a:spcAft>
                <a:spcPts val="0"/>
              </a:spcAft>
              <a:buSzPts val="2000"/>
              <a:buAutoNum type="arabicPeriod"/>
            </a:pPr>
            <a:r>
              <a:rPr lang="en" sz="2000"/>
              <a:t>Start secure code review of ~/code/keystone</a:t>
            </a:r>
            <a:endParaRPr sz="2000"/>
          </a:p>
          <a:p>
            <a:pPr indent="-355600" lvl="1" marL="914400" rtl="0" algn="l">
              <a:spcBef>
                <a:spcPts val="0"/>
              </a:spcBef>
              <a:spcAft>
                <a:spcPts val="0"/>
              </a:spcAft>
              <a:buSzPts val="2000"/>
              <a:buAutoNum type="alphaLcPeriod"/>
            </a:pPr>
            <a:r>
              <a:rPr lang="en" sz="2000"/>
              <a:t>Tech Stack</a:t>
            </a:r>
            <a:endParaRPr sz="2000"/>
          </a:p>
          <a:p>
            <a:pPr indent="-355600" lvl="1" marL="914400" rtl="0" algn="l">
              <a:spcBef>
                <a:spcPts val="0"/>
              </a:spcBef>
              <a:spcAft>
                <a:spcPts val="0"/>
              </a:spcAft>
              <a:buSzPts val="2000"/>
              <a:buAutoNum type="alphaLcPeriod"/>
            </a:pPr>
            <a:r>
              <a:rPr lang="en" sz="2000"/>
              <a:t>Business Purpose</a:t>
            </a:r>
            <a:endParaRPr sz="2000"/>
          </a:p>
          <a:p>
            <a:pPr indent="-355600" lvl="1" marL="914400" rtl="0" algn="l">
              <a:spcBef>
                <a:spcPts val="0"/>
              </a:spcBef>
              <a:spcAft>
                <a:spcPts val="0"/>
              </a:spcAft>
              <a:buSzPts val="2000"/>
              <a:buAutoNum type="alphaLcPeriod"/>
            </a:pPr>
            <a:r>
              <a:rPr lang="en" sz="2000"/>
              <a:t>Application Risk</a:t>
            </a:r>
            <a:endParaRPr sz="2000"/>
          </a:p>
          <a:p>
            <a:pPr indent="-355600" lvl="1" marL="914400" rtl="0" algn="l">
              <a:spcBef>
                <a:spcPts val="0"/>
              </a:spcBef>
              <a:spcAft>
                <a:spcPts val="0"/>
              </a:spcAft>
              <a:buSzPts val="2000"/>
              <a:buAutoNum type="alphaLcPeriod"/>
            </a:pPr>
            <a:r>
              <a:rPr lang="en" sz="2000"/>
              <a:t>Anything else?</a:t>
            </a:r>
            <a:endParaRPr b="1">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ctr">
              <a:spcBef>
                <a:spcPts val="0"/>
              </a:spcBef>
              <a:spcAft>
                <a:spcPts val="0"/>
              </a:spcAft>
              <a:buNone/>
            </a:pPr>
            <a:r>
              <a:t/>
            </a:r>
            <a:endParaRPr/>
          </a:p>
        </p:txBody>
      </p:sp>
      <p:sp>
        <p:nvSpPr>
          <p:cNvPr id="275" name="Google Shape;275;p46"/>
          <p:cNvSpPr txBox="1"/>
          <p:nvPr>
            <p:ph type="title"/>
          </p:nvPr>
        </p:nvSpPr>
        <p:spPr>
          <a:xfrm>
            <a:off x="263200" y="336675"/>
            <a:ext cx="4045200" cy="11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 Overview &amp; Risk Assessment </a:t>
            </a:r>
            <a:endParaRPr sz="3200"/>
          </a:p>
        </p:txBody>
      </p:sp>
      <p:pic>
        <p:nvPicPr>
          <p:cNvPr id="276" name="Google Shape;276;p46"/>
          <p:cNvPicPr preferRelativeResize="0"/>
          <p:nvPr/>
        </p:nvPicPr>
        <p:blipFill>
          <a:blip r:embed="rId3">
            <a:alphaModFix/>
          </a:blip>
          <a:stretch>
            <a:fillRect/>
          </a:stretch>
        </p:blipFill>
        <p:spPr>
          <a:xfrm>
            <a:off x="5434875" y="190500"/>
            <a:ext cx="3105150" cy="476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At a minimum, these items were of note:</a:t>
            </a:r>
            <a:endParaRPr sz="1600"/>
          </a:p>
          <a:p>
            <a:pPr indent="-330200" lvl="0" marL="457200" rtl="0" algn="l">
              <a:spcBef>
                <a:spcPts val="1600"/>
              </a:spcBef>
              <a:spcAft>
                <a:spcPts val="0"/>
              </a:spcAft>
              <a:buSzPts val="1600"/>
              <a:buChar char="●"/>
            </a:pPr>
            <a:r>
              <a:rPr lang="en" sz="1600"/>
              <a:t>Tech Stack:</a:t>
            </a:r>
            <a:endParaRPr sz="1600"/>
          </a:p>
          <a:p>
            <a:pPr indent="-317500" lvl="1" marL="914400" rtl="0" algn="l">
              <a:spcBef>
                <a:spcPts val="0"/>
              </a:spcBef>
              <a:spcAft>
                <a:spcPts val="0"/>
              </a:spcAft>
              <a:buSzPts val="1400"/>
              <a:buChar char="○"/>
            </a:pPr>
            <a:r>
              <a:rPr lang="en" sz="1400"/>
              <a:t>Node.js application</a:t>
            </a:r>
            <a:endParaRPr sz="1400"/>
          </a:p>
          <a:p>
            <a:pPr indent="-317500" lvl="1" marL="914400" rtl="0" algn="l">
              <a:spcBef>
                <a:spcPts val="0"/>
              </a:spcBef>
              <a:spcAft>
                <a:spcPts val="0"/>
              </a:spcAft>
              <a:buSzPts val="1400"/>
              <a:buChar char="○"/>
            </a:pPr>
            <a:r>
              <a:rPr lang="en" sz="1400"/>
              <a:t>Using Express</a:t>
            </a:r>
            <a:endParaRPr sz="1400"/>
          </a:p>
          <a:p>
            <a:pPr indent="-317500" lvl="1" marL="914400" rtl="0" algn="l">
              <a:spcBef>
                <a:spcPts val="0"/>
              </a:spcBef>
              <a:spcAft>
                <a:spcPts val="0"/>
              </a:spcAft>
              <a:buSzPts val="1400"/>
              <a:buChar char="○"/>
            </a:pPr>
            <a:r>
              <a:rPr lang="en" sz="1400"/>
              <a:t>Leveraging MongoDB, using Mongoose as the ORM</a:t>
            </a:r>
            <a:endParaRPr sz="1400"/>
          </a:p>
          <a:p>
            <a:pPr indent="-330200" lvl="0" marL="457200" rtl="0" algn="l">
              <a:spcBef>
                <a:spcPts val="0"/>
              </a:spcBef>
              <a:spcAft>
                <a:spcPts val="0"/>
              </a:spcAft>
              <a:buSzPts val="1600"/>
              <a:buChar char="●"/>
            </a:pPr>
            <a:r>
              <a:rPr lang="en" sz="1600"/>
              <a:t>Business Purpose </a:t>
            </a:r>
            <a:endParaRPr sz="1600"/>
          </a:p>
          <a:p>
            <a:pPr indent="-317500" lvl="1" marL="914400" rtl="0" algn="l">
              <a:spcBef>
                <a:spcPts val="0"/>
              </a:spcBef>
              <a:spcAft>
                <a:spcPts val="0"/>
              </a:spcAft>
              <a:buSzPts val="1400"/>
              <a:buChar char="○"/>
            </a:pPr>
            <a:r>
              <a:rPr lang="en" sz="1400"/>
              <a:t>Content Management Software </a:t>
            </a:r>
            <a:endParaRPr sz="1400"/>
          </a:p>
          <a:p>
            <a:pPr indent="-330200" lvl="0" marL="457200" rtl="0" algn="l">
              <a:spcBef>
                <a:spcPts val="0"/>
              </a:spcBef>
              <a:spcAft>
                <a:spcPts val="0"/>
              </a:spcAft>
              <a:buSzPts val="1600"/>
              <a:buChar char="●"/>
            </a:pPr>
            <a:r>
              <a:rPr lang="en" sz="1600"/>
              <a:t>Documentation</a:t>
            </a:r>
            <a:endParaRPr sz="1600"/>
          </a:p>
          <a:p>
            <a:pPr indent="-317500" lvl="1" marL="914400" rtl="0" algn="l">
              <a:spcBef>
                <a:spcPts val="0"/>
              </a:spcBef>
              <a:spcAft>
                <a:spcPts val="0"/>
              </a:spcAft>
              <a:buSzPts val="1400"/>
              <a:buChar char="○"/>
            </a:pPr>
            <a:r>
              <a:rPr lang="en" sz="1400" u="sng">
                <a:solidFill>
                  <a:schemeClr val="hlink"/>
                </a:solidFill>
                <a:hlinkClick r:id="rId3"/>
              </a:rPr>
              <a:t>https://keystonejs.com</a:t>
            </a:r>
            <a:r>
              <a:rPr lang="en" sz="1400"/>
              <a:t> - Routes, Model schemas, Template lang can all be customized</a:t>
            </a:r>
            <a:endParaRPr sz="1500"/>
          </a:p>
          <a:p>
            <a:pPr indent="-317500" lvl="1" marL="914400" rtl="0" algn="l">
              <a:spcBef>
                <a:spcPts val="0"/>
              </a:spcBef>
              <a:spcAft>
                <a:spcPts val="0"/>
              </a:spcAft>
              <a:buSzPts val="1400"/>
              <a:buChar char="○"/>
            </a:pPr>
            <a:r>
              <a:rPr lang="en" sz="1400"/>
              <a:t>Yeoman generator describes some of the tech options used</a:t>
            </a:r>
            <a:endParaRPr sz="1600"/>
          </a:p>
          <a:p>
            <a:pPr indent="0" lvl="0" marL="0" rtl="0" algn="l">
              <a:spcBef>
                <a:spcPts val="1600"/>
              </a:spcBef>
              <a:spcAft>
                <a:spcPts val="1600"/>
              </a:spcAft>
              <a:buNone/>
            </a:pPr>
            <a:r>
              <a:t/>
            </a:r>
            <a:endParaRPr sz="1600"/>
          </a:p>
        </p:txBody>
      </p:sp>
      <p:pic>
        <p:nvPicPr>
          <p:cNvPr id="283" name="Google Shape;283;p47"/>
          <p:cNvPicPr preferRelativeResize="0"/>
          <p:nvPr/>
        </p:nvPicPr>
        <p:blipFill>
          <a:blip r:embed="rId4">
            <a:alphaModFix/>
          </a:blip>
          <a:stretch>
            <a:fillRect/>
          </a:stretch>
        </p:blipFill>
        <p:spPr>
          <a:xfrm>
            <a:off x="4311600" y="1559325"/>
            <a:ext cx="4832402" cy="2081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Napoleon Exercise - Post-Mortem</a:t>
            </a:r>
            <a:endParaRPr/>
          </a:p>
        </p:txBody>
      </p:sp>
      <p:sp>
        <p:nvSpPr>
          <p:cNvPr id="289" name="Google Shape;289;p4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Other security important parts of the app:</a:t>
            </a:r>
            <a:endParaRPr sz="1700"/>
          </a:p>
          <a:p>
            <a:pPr indent="-336550" lvl="0" marL="457200" rtl="0" algn="l">
              <a:spcBef>
                <a:spcPts val="1600"/>
              </a:spcBef>
              <a:spcAft>
                <a:spcPts val="0"/>
              </a:spcAft>
              <a:buSzPts val="1700"/>
              <a:buChar char="●"/>
            </a:pPr>
            <a:r>
              <a:rPr lang="en" sz="1700"/>
              <a:t>Authentication and Session Management - lib/session.js</a:t>
            </a:r>
            <a:endParaRPr sz="1700"/>
          </a:p>
          <a:p>
            <a:pPr indent="-336550" lvl="0" marL="457200" rtl="0" algn="l">
              <a:spcBef>
                <a:spcPts val="0"/>
              </a:spcBef>
              <a:spcAft>
                <a:spcPts val="0"/>
              </a:spcAft>
              <a:buSzPts val="1700"/>
              <a:buChar char="●"/>
            </a:pPr>
            <a:r>
              <a:rPr lang="en" sz="1700"/>
              <a:t>The security folder :-)</a:t>
            </a:r>
            <a:endParaRPr sz="1700"/>
          </a:p>
          <a:p>
            <a:pPr indent="-323850" lvl="1" marL="914400" rtl="0" algn="l">
              <a:spcBef>
                <a:spcPts val="0"/>
              </a:spcBef>
              <a:spcAft>
                <a:spcPts val="0"/>
              </a:spcAft>
              <a:buSzPts val="1500"/>
              <a:buChar char="○"/>
            </a:pPr>
            <a:r>
              <a:rPr lang="en" sz="1500"/>
              <a:t>CSRF implementation</a:t>
            </a:r>
            <a:endParaRPr sz="1500"/>
          </a:p>
          <a:p>
            <a:pPr indent="-323850" lvl="1" marL="914400" rtl="0" algn="l">
              <a:spcBef>
                <a:spcPts val="0"/>
              </a:spcBef>
              <a:spcAft>
                <a:spcPts val="0"/>
              </a:spcAft>
              <a:buSzPts val="1500"/>
              <a:buChar char="○"/>
            </a:pPr>
            <a:r>
              <a:rPr lang="en" sz="1500"/>
              <a:t>X-Frame-Options / frameguard</a:t>
            </a:r>
            <a:endParaRPr sz="1500"/>
          </a:p>
          <a:p>
            <a:pPr indent="-323850" lvl="1" marL="914400" rtl="0" algn="l">
              <a:spcBef>
                <a:spcPts val="0"/>
              </a:spcBef>
              <a:spcAft>
                <a:spcPts val="0"/>
              </a:spcAft>
              <a:buSzPts val="1500"/>
              <a:buChar char="○"/>
            </a:pPr>
            <a:r>
              <a:rPr lang="en" sz="1500"/>
              <a:t>IP Blocking</a:t>
            </a:r>
            <a:endParaRPr sz="1500"/>
          </a:p>
          <a:p>
            <a:pPr indent="-336550" lvl="0" marL="457200" rtl="0" algn="l">
              <a:spcBef>
                <a:spcPts val="0"/>
              </a:spcBef>
              <a:spcAft>
                <a:spcPts val="0"/>
              </a:spcAft>
              <a:buSzPts val="1700"/>
              <a:buChar char="●"/>
            </a:pPr>
            <a:r>
              <a:rPr lang="en" sz="1700"/>
              <a:t>Admin folder</a:t>
            </a:r>
            <a:endParaRPr sz="1700"/>
          </a:p>
          <a:p>
            <a:pPr indent="-323850" lvl="1" marL="914400" rtl="0" algn="l">
              <a:spcBef>
                <a:spcPts val="0"/>
              </a:spcBef>
              <a:spcAft>
                <a:spcPts val="0"/>
              </a:spcAft>
              <a:buSzPts val="1500"/>
              <a:buChar char="○"/>
            </a:pPr>
            <a:r>
              <a:rPr lang="en" sz="1500"/>
              <a:t>You learn React is used</a:t>
            </a:r>
            <a:endParaRPr sz="1500"/>
          </a:p>
          <a:p>
            <a:pPr indent="-323850" lvl="1" marL="914400" rtl="0" algn="l">
              <a:spcBef>
                <a:spcPts val="0"/>
              </a:spcBef>
              <a:spcAft>
                <a:spcPts val="0"/>
              </a:spcAft>
              <a:buSzPts val="1500"/>
              <a:buChar char="○"/>
            </a:pPr>
            <a:r>
              <a:rPr lang="en" sz="1500"/>
              <a:t>Logic for admin signins admin/server/api/session/signin.js</a:t>
            </a:r>
            <a:endParaRPr sz="1500"/>
          </a:p>
        </p:txBody>
      </p:sp>
      <p:pic>
        <p:nvPicPr>
          <p:cNvPr id="290" name="Google Shape;290;p48"/>
          <p:cNvPicPr preferRelativeResize="0"/>
          <p:nvPr/>
        </p:nvPicPr>
        <p:blipFill>
          <a:blip r:embed="rId3">
            <a:alphaModFix/>
          </a:blip>
          <a:stretch>
            <a:fillRect/>
          </a:stretch>
        </p:blipFill>
        <p:spPr>
          <a:xfrm>
            <a:off x="4779784" y="1392450"/>
            <a:ext cx="4105125" cy="2759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301" name="Google Shape;30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MOST IMPORTANT THING IS TO UNDERSTAND THE APP</a:t>
            </a:r>
            <a:endParaRPr/>
          </a:p>
          <a:p>
            <a:pPr indent="0" lvl="0" marL="457200" marR="0" rtl="0" algn="l">
              <a:lnSpc>
                <a:spcPct val="115000"/>
              </a:lnSpc>
              <a:spcBef>
                <a:spcPts val="1600"/>
              </a:spcBef>
              <a:spcAft>
                <a:spcPts val="1600"/>
              </a:spcAft>
              <a:buNone/>
            </a:pPr>
            <a:r>
              <a:t/>
            </a:r>
            <a:endParaRPr/>
          </a:p>
        </p:txBody>
      </p:sp>
      <p:pic>
        <p:nvPicPr>
          <p:cNvPr id="302" name="Google Shape;302;p50"/>
          <p:cNvPicPr preferRelativeResize="0"/>
          <p:nvPr/>
        </p:nvPicPr>
        <p:blipFill>
          <a:blip r:embed="rId3">
            <a:alphaModFix/>
          </a:blip>
          <a:stretch>
            <a:fillRect/>
          </a:stretch>
        </p:blipFill>
        <p:spPr>
          <a:xfrm>
            <a:off x="2190750" y="1596325"/>
            <a:ext cx="4762500" cy="331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308" name="Google Shape;30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Create a map (Mapping)</a:t>
            </a:r>
            <a:endParaRPr sz="2200"/>
          </a:p>
          <a:p>
            <a:pPr indent="-342900" lvl="1" marL="914400" rtl="0" algn="l">
              <a:spcBef>
                <a:spcPts val="0"/>
              </a:spcBef>
              <a:spcAft>
                <a:spcPts val="0"/>
              </a:spcAft>
              <a:buSzPts val="1800"/>
              <a:buChar char="○"/>
            </a:pPr>
            <a:r>
              <a:rPr lang="en" sz="1800"/>
              <a:t>Identify endpoints, typical examples:</a:t>
            </a:r>
            <a:endParaRPr sz="1800"/>
          </a:p>
          <a:p>
            <a:pPr indent="-342900" lvl="2" marL="1371600" rtl="0" algn="l">
              <a:spcBef>
                <a:spcPts val="0"/>
              </a:spcBef>
              <a:spcAft>
                <a:spcPts val="0"/>
              </a:spcAft>
              <a:buSzPts val="1800"/>
              <a:buChar char="■"/>
            </a:pPr>
            <a:r>
              <a:rPr lang="en" sz="1800"/>
              <a:t>Rails = config/routes.rb</a:t>
            </a:r>
            <a:endParaRPr sz="1800"/>
          </a:p>
          <a:p>
            <a:pPr indent="-342900" lvl="2" marL="1371600" rtl="0" algn="l">
              <a:spcBef>
                <a:spcPts val="0"/>
              </a:spcBef>
              <a:spcAft>
                <a:spcPts val="0"/>
              </a:spcAft>
              <a:buSzPts val="1800"/>
              <a:buChar char="■"/>
            </a:pPr>
            <a:r>
              <a:rPr lang="en" sz="1800"/>
              <a:t>Django= urls.py</a:t>
            </a:r>
            <a:endParaRPr sz="1800"/>
          </a:p>
          <a:p>
            <a:pPr indent="-342900" lvl="2" marL="1371600" rtl="0" algn="l">
              <a:spcBef>
                <a:spcPts val="0"/>
              </a:spcBef>
              <a:spcAft>
                <a:spcPts val="0"/>
              </a:spcAft>
              <a:buSzPts val="1800"/>
              <a:buChar char="■"/>
            </a:pPr>
            <a:r>
              <a:rPr lang="en" sz="1800"/>
              <a:t>Node.js = index.js (and a whole bunch of others)</a:t>
            </a:r>
            <a:endParaRPr sz="1800"/>
          </a:p>
          <a:p>
            <a:pPr indent="-342900" lvl="2" marL="1371600" rtl="0" algn="l">
              <a:spcBef>
                <a:spcPts val="0"/>
              </a:spcBef>
              <a:spcAft>
                <a:spcPts val="0"/>
              </a:spcAft>
              <a:buSzPts val="1800"/>
              <a:buChar char="■"/>
            </a:pPr>
            <a:r>
              <a:rPr lang="en" sz="1800"/>
              <a:t>Java Spring = *Controller.java (Search for *Mapping)</a:t>
            </a:r>
            <a:endParaRPr sz="1800"/>
          </a:p>
          <a:p>
            <a:pPr indent="-342900" lvl="2" marL="1371600" rtl="0" algn="l">
              <a:spcBef>
                <a:spcPts val="0"/>
              </a:spcBef>
              <a:spcAft>
                <a:spcPts val="0"/>
              </a:spcAft>
              <a:buSzPts val="1800"/>
              <a:buChar char="■"/>
            </a:pPr>
            <a:r>
              <a:rPr lang="en" sz="1800"/>
              <a:t>.Net Core = *Controller.cs (Search for Routeprefix and Route)</a:t>
            </a:r>
            <a:endParaRPr sz="1800"/>
          </a:p>
          <a:p>
            <a:pPr indent="-342900" lvl="1" marL="914400" rtl="0" algn="l">
              <a:spcBef>
                <a:spcPts val="0"/>
              </a:spcBef>
              <a:spcAft>
                <a:spcPts val="0"/>
              </a:spcAft>
              <a:buSzPts val="1800"/>
              <a:buChar char="○"/>
            </a:pPr>
            <a:r>
              <a:rPr lang="en" sz="1800"/>
              <a:t>Endpoints typically have at least three qualities</a:t>
            </a:r>
            <a:endParaRPr sz="1800"/>
          </a:p>
          <a:p>
            <a:pPr indent="-342900" lvl="2" marL="1371600" rtl="0" algn="l">
              <a:spcBef>
                <a:spcPts val="0"/>
              </a:spcBef>
              <a:spcAft>
                <a:spcPts val="0"/>
              </a:spcAft>
              <a:buSzPts val="1800"/>
              <a:buChar char="■"/>
            </a:pPr>
            <a:r>
              <a:rPr lang="en" sz="1800"/>
              <a:t>Authorization Filter</a:t>
            </a:r>
            <a:endParaRPr sz="1800"/>
          </a:p>
          <a:p>
            <a:pPr indent="-342900" lvl="2" marL="1371600" rtl="0" algn="l">
              <a:spcBef>
                <a:spcPts val="0"/>
              </a:spcBef>
              <a:spcAft>
                <a:spcPts val="0"/>
              </a:spcAft>
              <a:buSzPts val="1800"/>
              <a:buChar char="■"/>
            </a:pPr>
            <a:r>
              <a:rPr lang="en" sz="1800"/>
              <a:t>Logic processing</a:t>
            </a:r>
            <a:endParaRPr sz="1800"/>
          </a:p>
          <a:p>
            <a:pPr indent="-342900" lvl="2" marL="1371600" rtl="0" algn="l">
              <a:spcBef>
                <a:spcPts val="0"/>
              </a:spcBef>
              <a:spcAft>
                <a:spcPts val="0"/>
              </a:spcAft>
              <a:buSzPts val="1800"/>
              <a:buChar char="■"/>
            </a:pPr>
            <a:r>
              <a:rPr lang="en" sz="1800"/>
              <a:t>Datastore access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152400" y="1011888"/>
            <a:ext cx="8839199" cy="31197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a:p>
            <a:pPr indent="0" lvl="0" marL="0" rtl="0" algn="l">
              <a:spcBef>
                <a:spcPts val="0"/>
              </a:spcBef>
              <a:spcAft>
                <a:spcPts val="0"/>
              </a:spcAft>
              <a:buNone/>
            </a:pPr>
            <a:r>
              <a:t/>
            </a:r>
            <a:endParaRPr/>
          </a:p>
        </p:txBody>
      </p:sp>
      <p:sp>
        <p:nvSpPr>
          <p:cNvPr id="314" name="Google Shape;31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Review authorization filters/decorators</a:t>
            </a:r>
            <a:endParaRPr sz="2200"/>
          </a:p>
          <a:p>
            <a:pPr indent="-342900" lvl="1" marL="914400" rtl="0" algn="l">
              <a:spcBef>
                <a:spcPts val="0"/>
              </a:spcBef>
              <a:spcAft>
                <a:spcPts val="0"/>
              </a:spcAft>
              <a:buSzPts val="1800"/>
              <a:buChar char="○"/>
            </a:pPr>
            <a:r>
              <a:rPr lang="en" sz="1800"/>
              <a:t>How do we identify the user? eg: Session, Token, Basic Auth</a:t>
            </a:r>
            <a:endParaRPr sz="1800"/>
          </a:p>
          <a:p>
            <a:pPr indent="-342900" lvl="1" marL="914400" rtl="0" algn="l">
              <a:spcBef>
                <a:spcPts val="0"/>
              </a:spcBef>
              <a:spcAft>
                <a:spcPts val="0"/>
              </a:spcAft>
              <a:buSzPts val="1800"/>
              <a:buChar char="○"/>
            </a:pPr>
            <a:r>
              <a:rPr lang="en" sz="1800"/>
              <a:t>What is the purpose? Authenticated users, Role check, or something else?</a:t>
            </a:r>
            <a:endParaRPr sz="1800"/>
          </a:p>
          <a:p>
            <a:pPr indent="-368300" lvl="0" marL="457200" rtl="0" algn="l">
              <a:spcBef>
                <a:spcPts val="0"/>
              </a:spcBef>
              <a:spcAft>
                <a:spcPts val="0"/>
              </a:spcAft>
              <a:buSzPts val="2200"/>
              <a:buChar char="●"/>
            </a:pPr>
            <a:r>
              <a:rPr lang="en" sz="2200"/>
              <a:t>Identify what could go wrong</a:t>
            </a:r>
            <a:endParaRPr sz="2200"/>
          </a:p>
          <a:p>
            <a:pPr indent="-342900" lvl="1" marL="914400" rtl="0" algn="l">
              <a:spcBef>
                <a:spcPts val="0"/>
              </a:spcBef>
              <a:spcAft>
                <a:spcPts val="0"/>
              </a:spcAft>
              <a:buSzPts val="1800"/>
              <a:buChar char="○"/>
            </a:pPr>
            <a:r>
              <a:rPr lang="en" sz="1800"/>
              <a:t>User-supplied parameters (IDOR)</a:t>
            </a:r>
            <a:endParaRPr sz="1800"/>
          </a:p>
          <a:p>
            <a:pPr indent="-342900" lvl="1" marL="914400" rtl="0" algn="l">
              <a:spcBef>
                <a:spcPts val="0"/>
              </a:spcBef>
              <a:spcAft>
                <a:spcPts val="0"/>
              </a:spcAft>
              <a:buSzPts val="1800"/>
              <a:buChar char="○"/>
            </a:pPr>
            <a:r>
              <a:rPr lang="en" sz="1800"/>
              <a:t>CSRF… bet you didn’t see that coming! :-)</a:t>
            </a:r>
            <a:endParaRPr b="1" sz="1800">
              <a:latin typeface="Courier New"/>
              <a:ea typeface="Courier New"/>
              <a:cs typeface="Courier New"/>
              <a:sym typeface="Courier New"/>
            </a:endParaRPr>
          </a:p>
          <a:p>
            <a:pPr indent="-342900" lvl="1" marL="914400" rtl="0" algn="l">
              <a:spcBef>
                <a:spcPts val="0"/>
              </a:spcBef>
              <a:spcAft>
                <a:spcPts val="0"/>
              </a:spcAft>
              <a:buSzPts val="1800"/>
              <a:buChar char="○"/>
            </a:pPr>
            <a:r>
              <a:rPr lang="en" sz="1800"/>
              <a:t>Client-side cookies, JWTs etc. (just general wonkiness in persistence)</a:t>
            </a:r>
            <a:endParaRPr sz="1800"/>
          </a:p>
          <a:p>
            <a:pPr indent="-342900" lvl="1" marL="914400" rtl="0" algn="l">
              <a:spcBef>
                <a:spcPts val="0"/>
              </a:spcBef>
              <a:spcAft>
                <a:spcPts val="0"/>
              </a:spcAft>
              <a:buSzPts val="1800"/>
              <a:buChar char="○"/>
            </a:pPr>
            <a:r>
              <a:rPr lang="en" sz="1800"/>
              <a:t>Story time… .NET &amp; </a:t>
            </a:r>
            <a:r>
              <a:rPr b="1" lang="en" sz="1800">
                <a:latin typeface="Courier New"/>
                <a:ea typeface="Courier New"/>
                <a:cs typeface="Courier New"/>
                <a:sym typeface="Courier New"/>
              </a:rPr>
              <a:t>Response.Redirect("example.aspx", false);</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18" name="Shape 318"/>
        <p:cNvGrpSpPr/>
        <p:nvPr/>
      </p:nvGrpSpPr>
      <p:grpSpPr>
        <a:xfrm>
          <a:off x="0" y="0"/>
          <a:ext cx="0" cy="0"/>
          <a:chOff x="0" y="0"/>
          <a:chExt cx="0" cy="0"/>
        </a:xfrm>
      </p:grpSpPr>
      <p:sp>
        <p:nvSpPr>
          <p:cNvPr id="319" name="Google Shape;319;p5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Redirection &amp; Authorization Issue in .NET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Redirection &amp; Authorization Issue in .NET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Normal</a:t>
            </a:r>
            <a:endParaRPr/>
          </a:p>
          <a:p>
            <a:pPr indent="0" lvl="0" marL="0" rtl="0" algn="l">
              <a:spcBef>
                <a:spcPts val="0"/>
              </a:spcBef>
              <a:spcAft>
                <a:spcPts val="0"/>
              </a:spcAft>
              <a:buNone/>
            </a:pPr>
            <a:r>
              <a:t/>
            </a:r>
            <a:endParaRPr/>
          </a:p>
        </p:txBody>
      </p:sp>
      <p:pic>
        <p:nvPicPr>
          <p:cNvPr id="325" name="Google Shape;325;p54"/>
          <p:cNvPicPr preferRelativeResize="0"/>
          <p:nvPr/>
        </p:nvPicPr>
        <p:blipFill>
          <a:blip r:embed="rId3">
            <a:alphaModFix/>
          </a:blip>
          <a:stretch>
            <a:fillRect/>
          </a:stretch>
        </p:blipFill>
        <p:spPr>
          <a:xfrm>
            <a:off x="152400" y="2157625"/>
            <a:ext cx="8839202" cy="13884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Redirection &amp; Authorization Issue in .NET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Definitely</a:t>
            </a:r>
            <a:r>
              <a:rPr lang="en"/>
              <a:t> </a:t>
            </a:r>
            <a:r>
              <a:rPr b="1" lang="en" u="sng"/>
              <a:t>NOT</a:t>
            </a:r>
            <a:r>
              <a:rPr lang="en"/>
              <a:t> Normal</a:t>
            </a:r>
            <a:endParaRPr/>
          </a:p>
          <a:p>
            <a:pPr indent="0" lvl="0" marL="0" rtl="0" algn="l">
              <a:spcBef>
                <a:spcPts val="0"/>
              </a:spcBef>
              <a:spcAft>
                <a:spcPts val="0"/>
              </a:spcAft>
              <a:buNone/>
            </a:pPr>
            <a:r>
              <a:t/>
            </a:r>
            <a:endParaRPr/>
          </a:p>
        </p:txBody>
      </p:sp>
      <p:pic>
        <p:nvPicPr>
          <p:cNvPr id="331" name="Google Shape;331;p55"/>
          <p:cNvPicPr preferRelativeResize="0"/>
          <p:nvPr/>
        </p:nvPicPr>
        <p:blipFill>
          <a:blip r:embed="rId3">
            <a:alphaModFix/>
          </a:blip>
          <a:stretch>
            <a:fillRect/>
          </a:stretch>
        </p:blipFill>
        <p:spPr>
          <a:xfrm>
            <a:off x="152400" y="2320350"/>
            <a:ext cx="8839197" cy="15966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Redirection &amp; Authorization Issue in .NET</a:t>
            </a:r>
            <a:endParaRPr/>
          </a:p>
        </p:txBody>
      </p:sp>
      <p:pic>
        <p:nvPicPr>
          <p:cNvPr id="337" name="Google Shape;337;p56"/>
          <p:cNvPicPr preferRelativeResize="0"/>
          <p:nvPr/>
        </p:nvPicPr>
        <p:blipFill>
          <a:blip r:embed="rId3">
            <a:alphaModFix/>
          </a:blip>
          <a:stretch>
            <a:fillRect/>
          </a:stretch>
        </p:blipFill>
        <p:spPr>
          <a:xfrm>
            <a:off x="1009688" y="1159275"/>
            <a:ext cx="7124621"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46" name="Shape 346"/>
        <p:cNvGrpSpPr/>
        <p:nvPr/>
      </p:nvGrpSpPr>
      <p:grpSpPr>
        <a:xfrm>
          <a:off x="0" y="0"/>
          <a:ext cx="0" cy="0"/>
          <a:chOff x="0" y="0"/>
          <a:chExt cx="0" cy="0"/>
        </a:xfrm>
      </p:grpSpPr>
      <p:sp>
        <p:nvSpPr>
          <p:cNvPr id="347" name="Google Shape;347;p5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Typical Application Flow</a:t>
            </a:r>
            <a:endParaRPr/>
          </a:p>
        </p:txBody>
      </p:sp>
      <p:sp>
        <p:nvSpPr>
          <p:cNvPr id="353" name="Google Shape;353;p59"/>
          <p:cNvSpPr/>
          <p:nvPr/>
        </p:nvSpPr>
        <p:spPr>
          <a:xfrm>
            <a:off x="1696650" y="2177825"/>
            <a:ext cx="12354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354" name="Google Shape;354;p59"/>
          <p:cNvSpPr/>
          <p:nvPr/>
        </p:nvSpPr>
        <p:spPr>
          <a:xfrm>
            <a:off x="3656100" y="2002150"/>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9"/>
          <p:cNvSpPr txBox="1"/>
          <p:nvPr/>
        </p:nvSpPr>
        <p:spPr>
          <a:xfrm>
            <a:off x="3847650" y="22532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356" name="Google Shape;356;p59"/>
          <p:cNvCxnSpPr>
            <a:endCxn id="354" idx="1"/>
          </p:cNvCxnSpPr>
          <p:nvPr/>
        </p:nvCxnSpPr>
        <p:spPr>
          <a:xfrm>
            <a:off x="3326100" y="2571850"/>
            <a:ext cx="330000" cy="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59"/>
          <p:cNvCxnSpPr>
            <a:stCxn id="353" idx="3"/>
            <a:endCxn id="354" idx="1"/>
          </p:cNvCxnSpPr>
          <p:nvPr/>
        </p:nvCxnSpPr>
        <p:spPr>
          <a:xfrm>
            <a:off x="2932050" y="2571875"/>
            <a:ext cx="724200" cy="0"/>
          </a:xfrm>
          <a:prstGeom prst="straightConnector1">
            <a:avLst/>
          </a:prstGeom>
          <a:noFill/>
          <a:ln cap="flat" cmpd="sng" w="9525">
            <a:solidFill>
              <a:schemeClr val="dk1"/>
            </a:solidFill>
            <a:prstDash val="solid"/>
            <a:round/>
            <a:headEnd len="med" w="med" type="none"/>
            <a:tailEnd len="med" w="med" type="triangle"/>
          </a:ln>
        </p:spPr>
      </p:cxnSp>
      <p:sp>
        <p:nvSpPr>
          <p:cNvPr id="358" name="Google Shape;358;p59"/>
          <p:cNvSpPr/>
          <p:nvPr/>
        </p:nvSpPr>
        <p:spPr>
          <a:xfrm>
            <a:off x="5972063" y="1235400"/>
            <a:ext cx="12354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9"/>
          <p:cNvSpPr txBox="1"/>
          <p:nvPr/>
        </p:nvSpPr>
        <p:spPr>
          <a:xfrm>
            <a:off x="6057263" y="2191150"/>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360" name="Google Shape;360;p59"/>
          <p:cNvCxnSpPr>
            <a:stCxn id="354" idx="3"/>
            <a:endCxn id="359" idx="1"/>
          </p:cNvCxnSpPr>
          <p:nvPr/>
        </p:nvCxnSpPr>
        <p:spPr>
          <a:xfrm>
            <a:off x="5328000" y="2571850"/>
            <a:ext cx="729300" cy="0"/>
          </a:xfrm>
          <a:prstGeom prst="straightConnector1">
            <a:avLst/>
          </a:prstGeom>
          <a:noFill/>
          <a:ln cap="flat" cmpd="sng" w="9525">
            <a:solidFill>
              <a:schemeClr val="dk1"/>
            </a:solidFill>
            <a:prstDash val="solid"/>
            <a:round/>
            <a:headEnd len="med" w="med" type="none"/>
            <a:tailEnd len="med" w="med" type="triangle"/>
          </a:ln>
        </p:spPr>
      </p:cxnSp>
      <p:sp>
        <p:nvSpPr>
          <p:cNvPr id="361" name="Google Shape;361;p59"/>
          <p:cNvSpPr/>
          <p:nvPr/>
        </p:nvSpPr>
        <p:spPr>
          <a:xfrm>
            <a:off x="7849800" y="810975"/>
            <a:ext cx="905175" cy="1214000"/>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9"/>
          <p:cNvSpPr txBox="1"/>
          <p:nvPr/>
        </p:nvSpPr>
        <p:spPr>
          <a:xfrm>
            <a:off x="7913750" y="1341400"/>
            <a:ext cx="8412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DB</a:t>
            </a:r>
            <a:endParaRPr/>
          </a:p>
        </p:txBody>
      </p:sp>
      <p:sp>
        <p:nvSpPr>
          <p:cNvPr id="363" name="Google Shape;363;p59"/>
          <p:cNvSpPr/>
          <p:nvPr/>
        </p:nvSpPr>
        <p:spPr>
          <a:xfrm>
            <a:off x="7684700" y="316437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9"/>
          <p:cNvSpPr txBox="1"/>
          <p:nvPr/>
        </p:nvSpPr>
        <p:spPr>
          <a:xfrm>
            <a:off x="7743350" y="32389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365" name="Google Shape;365;p59"/>
          <p:cNvCxnSpPr>
            <a:stCxn id="359" idx="3"/>
            <a:endCxn id="362" idx="1"/>
          </p:cNvCxnSpPr>
          <p:nvPr/>
        </p:nvCxnSpPr>
        <p:spPr>
          <a:xfrm flipH="1" rot="10800000">
            <a:off x="7175363" y="1533250"/>
            <a:ext cx="738300" cy="1038600"/>
          </a:xfrm>
          <a:prstGeom prst="straightConnector1">
            <a:avLst/>
          </a:prstGeom>
          <a:noFill/>
          <a:ln cap="flat" cmpd="sng" w="9525">
            <a:solidFill>
              <a:schemeClr val="dk1"/>
            </a:solidFill>
            <a:prstDash val="solid"/>
            <a:round/>
            <a:headEnd len="med" w="med" type="triangle"/>
            <a:tailEnd len="med" w="med" type="triangle"/>
          </a:ln>
        </p:spPr>
      </p:cxnSp>
      <p:cxnSp>
        <p:nvCxnSpPr>
          <p:cNvPr id="366" name="Google Shape;366;p59"/>
          <p:cNvCxnSpPr>
            <a:stCxn id="359" idx="3"/>
            <a:endCxn id="364" idx="1"/>
          </p:cNvCxnSpPr>
          <p:nvPr/>
        </p:nvCxnSpPr>
        <p:spPr>
          <a:xfrm>
            <a:off x="7175363" y="2571850"/>
            <a:ext cx="567900" cy="969600"/>
          </a:xfrm>
          <a:prstGeom prst="straightConnector1">
            <a:avLst/>
          </a:prstGeom>
          <a:noFill/>
          <a:ln cap="flat" cmpd="sng" w="9525">
            <a:solidFill>
              <a:srgbClr val="000000"/>
            </a:solidFill>
            <a:prstDash val="solid"/>
            <a:round/>
            <a:headEnd len="med" w="med" type="triangle"/>
            <a:tailEnd len="med" w="med" type="triangle"/>
          </a:ln>
        </p:spPr>
      </p:cxnSp>
      <p:sp>
        <p:nvSpPr>
          <p:cNvPr id="367" name="Google Shape;367;p59"/>
          <p:cNvSpPr/>
          <p:nvPr/>
        </p:nvSpPr>
        <p:spPr>
          <a:xfrm>
            <a:off x="214250" y="2485050"/>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368" name="Google Shape;368;p59"/>
          <p:cNvSpPr/>
          <p:nvPr/>
        </p:nvSpPr>
        <p:spPr>
          <a:xfrm>
            <a:off x="384050" y="2055726"/>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59"/>
          <p:cNvCxnSpPr>
            <a:endCxn id="353" idx="1"/>
          </p:cNvCxnSpPr>
          <p:nvPr/>
        </p:nvCxnSpPr>
        <p:spPr>
          <a:xfrm>
            <a:off x="902850" y="2570975"/>
            <a:ext cx="793800" cy="900"/>
          </a:xfrm>
          <a:prstGeom prst="straightConnector1">
            <a:avLst/>
          </a:prstGeom>
          <a:noFill/>
          <a:ln cap="flat" cmpd="sng" w="9525">
            <a:solidFill>
              <a:srgbClr val="000000"/>
            </a:solidFill>
            <a:prstDash val="solid"/>
            <a:round/>
            <a:headEnd len="med" w="med" type="none"/>
            <a:tailEnd len="med" w="med" type="triangle"/>
          </a:ln>
        </p:spPr>
      </p:cxnSp>
      <p:cxnSp>
        <p:nvCxnSpPr>
          <p:cNvPr id="370" name="Google Shape;370;p59"/>
          <p:cNvCxnSpPr>
            <a:stCxn id="358" idx="2"/>
            <a:endCxn id="367" idx="1"/>
          </p:cNvCxnSpPr>
          <p:nvPr/>
        </p:nvCxnSpPr>
        <p:spPr>
          <a:xfrm flipH="1" rot="5400000">
            <a:off x="3139313" y="457650"/>
            <a:ext cx="887400" cy="6013500"/>
          </a:xfrm>
          <a:prstGeom prst="bentConnector3">
            <a:avLst>
              <a:gd fmla="val -26825"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0"/>
          <p:cNvSpPr txBox="1"/>
          <p:nvPr>
            <p:ph idx="1" type="body"/>
          </p:nvPr>
        </p:nvSpPr>
        <p:spPr>
          <a:xfrm>
            <a:off x="81100" y="44491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Rails</a:t>
            </a:r>
            <a:r>
              <a:rPr lang="en"/>
              <a:t> Application Flow</a:t>
            </a:r>
            <a:endParaRPr/>
          </a:p>
        </p:txBody>
      </p:sp>
      <p:sp>
        <p:nvSpPr>
          <p:cNvPr id="376" name="Google Shape;376;p60"/>
          <p:cNvSpPr/>
          <p:nvPr/>
        </p:nvSpPr>
        <p:spPr>
          <a:xfrm>
            <a:off x="1212050" y="21293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0"/>
          <p:cNvSpPr txBox="1"/>
          <p:nvPr/>
        </p:nvSpPr>
        <p:spPr>
          <a:xfrm>
            <a:off x="1467075" y="17459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378" name="Google Shape;378;p60"/>
          <p:cNvSpPr/>
          <p:nvPr/>
        </p:nvSpPr>
        <p:spPr>
          <a:xfrm>
            <a:off x="3288075" y="1953650"/>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0"/>
          <p:cNvSpPr txBox="1"/>
          <p:nvPr/>
        </p:nvSpPr>
        <p:spPr>
          <a:xfrm>
            <a:off x="3506325" y="1348550"/>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380" name="Google Shape;380;p60"/>
          <p:cNvCxnSpPr>
            <a:endCxn id="378" idx="1"/>
          </p:cNvCxnSpPr>
          <p:nvPr/>
        </p:nvCxnSpPr>
        <p:spPr>
          <a:xfrm>
            <a:off x="2958075" y="2523350"/>
            <a:ext cx="330000" cy="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60"/>
          <p:cNvCxnSpPr>
            <a:endCxn id="378" idx="1"/>
          </p:cNvCxnSpPr>
          <p:nvPr/>
        </p:nvCxnSpPr>
        <p:spPr>
          <a:xfrm>
            <a:off x="2649075" y="2523350"/>
            <a:ext cx="639000" cy="0"/>
          </a:xfrm>
          <a:prstGeom prst="straightConnector1">
            <a:avLst/>
          </a:prstGeom>
          <a:noFill/>
          <a:ln cap="flat" cmpd="sng" w="9525">
            <a:solidFill>
              <a:schemeClr val="dk1"/>
            </a:solidFill>
            <a:prstDash val="solid"/>
            <a:round/>
            <a:headEnd len="med" w="med" type="none"/>
            <a:tailEnd len="med" w="med" type="triangle"/>
          </a:ln>
        </p:spPr>
      </p:cxnSp>
      <p:sp>
        <p:nvSpPr>
          <p:cNvPr id="382" name="Google Shape;382;p60"/>
          <p:cNvSpPr/>
          <p:nvPr/>
        </p:nvSpPr>
        <p:spPr>
          <a:xfrm>
            <a:off x="5491588" y="1208450"/>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0"/>
          <p:cNvSpPr txBox="1"/>
          <p:nvPr/>
        </p:nvSpPr>
        <p:spPr>
          <a:xfrm>
            <a:off x="5720038" y="50292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384" name="Google Shape;384;p60"/>
          <p:cNvCxnSpPr>
            <a:stCxn id="378" idx="3"/>
            <a:endCxn id="385" idx="1"/>
          </p:cNvCxnSpPr>
          <p:nvPr/>
        </p:nvCxnSpPr>
        <p:spPr>
          <a:xfrm>
            <a:off x="4959975" y="2523350"/>
            <a:ext cx="501000" cy="0"/>
          </a:xfrm>
          <a:prstGeom prst="straightConnector1">
            <a:avLst/>
          </a:prstGeom>
          <a:noFill/>
          <a:ln cap="flat" cmpd="sng" w="9525">
            <a:solidFill>
              <a:schemeClr val="dk1"/>
            </a:solidFill>
            <a:prstDash val="solid"/>
            <a:round/>
            <a:headEnd len="med" w="med" type="none"/>
            <a:tailEnd len="med" w="med" type="triangle"/>
          </a:ln>
        </p:spPr>
      </p:cxnSp>
      <p:sp>
        <p:nvSpPr>
          <p:cNvPr id="386" name="Google Shape;386;p60"/>
          <p:cNvSpPr/>
          <p:nvPr/>
        </p:nvSpPr>
        <p:spPr>
          <a:xfrm>
            <a:off x="7623675" y="739650"/>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0"/>
          <p:cNvSpPr txBox="1"/>
          <p:nvPr/>
        </p:nvSpPr>
        <p:spPr>
          <a:xfrm>
            <a:off x="7563425" y="356250"/>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388" name="Google Shape;388;p60"/>
          <p:cNvSpPr/>
          <p:nvPr/>
        </p:nvSpPr>
        <p:spPr>
          <a:xfrm>
            <a:off x="7595675" y="3093050"/>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0"/>
          <p:cNvSpPr txBox="1"/>
          <p:nvPr/>
        </p:nvSpPr>
        <p:spPr>
          <a:xfrm>
            <a:off x="7654325" y="25232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390" name="Google Shape;390;p60"/>
          <p:cNvCxnSpPr>
            <a:stCxn id="382" idx="3"/>
            <a:endCxn id="386" idx="2"/>
          </p:cNvCxnSpPr>
          <p:nvPr/>
        </p:nvCxnSpPr>
        <p:spPr>
          <a:xfrm flipH="1" rot="10800000">
            <a:off x="7066588" y="1434500"/>
            <a:ext cx="557100" cy="1110300"/>
          </a:xfrm>
          <a:prstGeom prst="straightConnector1">
            <a:avLst/>
          </a:prstGeom>
          <a:noFill/>
          <a:ln cap="flat" cmpd="sng" w="9525">
            <a:solidFill>
              <a:schemeClr val="dk1"/>
            </a:solidFill>
            <a:prstDash val="solid"/>
            <a:round/>
            <a:headEnd len="med" w="med" type="none"/>
            <a:tailEnd len="med" w="med" type="triangle"/>
          </a:ln>
        </p:spPr>
      </p:cxnSp>
      <p:cxnSp>
        <p:nvCxnSpPr>
          <p:cNvPr id="391" name="Google Shape;391;p60"/>
          <p:cNvCxnSpPr>
            <a:stCxn id="382" idx="3"/>
            <a:endCxn id="388" idx="1"/>
          </p:cNvCxnSpPr>
          <p:nvPr/>
        </p:nvCxnSpPr>
        <p:spPr>
          <a:xfrm>
            <a:off x="7066588" y="2544800"/>
            <a:ext cx="529200" cy="942300"/>
          </a:xfrm>
          <a:prstGeom prst="straightConnector1">
            <a:avLst/>
          </a:prstGeom>
          <a:noFill/>
          <a:ln cap="flat" cmpd="sng" w="9525">
            <a:solidFill>
              <a:srgbClr val="000000"/>
            </a:solidFill>
            <a:prstDash val="solid"/>
            <a:round/>
            <a:headEnd len="med" w="med" type="none"/>
            <a:tailEnd len="med" w="med" type="triangle"/>
          </a:ln>
        </p:spPr>
      </p:cxnSp>
      <p:sp>
        <p:nvSpPr>
          <p:cNvPr id="392" name="Google Shape;392;p60"/>
          <p:cNvSpPr txBox="1"/>
          <p:nvPr/>
        </p:nvSpPr>
        <p:spPr>
          <a:xfrm>
            <a:off x="1211950" y="2331675"/>
            <a:ext cx="1437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config/routes.rb</a:t>
            </a:r>
            <a:endParaRPr sz="1200">
              <a:latin typeface="Proxima Nova"/>
              <a:ea typeface="Proxima Nova"/>
              <a:cs typeface="Proxima Nova"/>
              <a:sym typeface="Proxima Nova"/>
            </a:endParaRPr>
          </a:p>
        </p:txBody>
      </p:sp>
      <p:sp>
        <p:nvSpPr>
          <p:cNvPr id="393" name="Google Shape;393;p60"/>
          <p:cNvSpPr txBox="1"/>
          <p:nvPr/>
        </p:nvSpPr>
        <p:spPr>
          <a:xfrm>
            <a:off x="3405375" y="22518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b</a:t>
            </a:r>
            <a:r>
              <a:rPr lang="en" sz="1200">
                <a:latin typeface="Proxima Nova"/>
                <a:ea typeface="Proxima Nova"/>
                <a:cs typeface="Proxima Nova"/>
                <a:sym typeface="Proxima Nova"/>
              </a:rPr>
              <a:t>efore_action </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before_filter</a:t>
            </a:r>
            <a:endParaRPr sz="1200">
              <a:latin typeface="Proxima Nova"/>
              <a:ea typeface="Proxima Nova"/>
              <a:cs typeface="Proxima Nova"/>
              <a:sym typeface="Proxima Nova"/>
            </a:endParaRPr>
          </a:p>
        </p:txBody>
      </p:sp>
      <p:sp>
        <p:nvSpPr>
          <p:cNvPr id="385" name="Google Shape;385;p60"/>
          <p:cNvSpPr txBox="1"/>
          <p:nvPr/>
        </p:nvSpPr>
        <p:spPr>
          <a:xfrm>
            <a:off x="5460975" y="23315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app/controllers/*.rb</a:t>
            </a:r>
            <a:endParaRPr sz="1200">
              <a:latin typeface="Proxima Nova"/>
              <a:ea typeface="Proxima Nova"/>
              <a:cs typeface="Proxima Nova"/>
              <a:sym typeface="Proxima Nova"/>
            </a:endParaRPr>
          </a:p>
        </p:txBody>
      </p:sp>
      <p:sp>
        <p:nvSpPr>
          <p:cNvPr id="394" name="Google Shape;394;p60"/>
          <p:cNvSpPr txBox="1"/>
          <p:nvPr/>
        </p:nvSpPr>
        <p:spPr>
          <a:xfrm>
            <a:off x="7426550" y="12427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app/models/*.rb</a:t>
            </a:r>
            <a:endParaRPr sz="1200">
              <a:latin typeface="Proxima Nova"/>
              <a:ea typeface="Proxima Nova"/>
              <a:cs typeface="Proxima Nova"/>
              <a:sym typeface="Proxima Nova"/>
            </a:endParaRPr>
          </a:p>
        </p:txBody>
      </p:sp>
      <p:sp>
        <p:nvSpPr>
          <p:cNvPr id="395" name="Google Shape;395;p60"/>
          <p:cNvSpPr txBox="1"/>
          <p:nvPr/>
        </p:nvSpPr>
        <p:spPr>
          <a:xfrm>
            <a:off x="7425875" y="32953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sp>
        <p:nvSpPr>
          <p:cNvPr id="396" name="Google Shape;396;p60"/>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397" name="Google Shape;397;p60"/>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60"/>
          <p:cNvCxnSpPr>
            <a:endCxn id="392" idx="1"/>
          </p:cNvCxnSpPr>
          <p:nvPr/>
        </p:nvCxnSpPr>
        <p:spPr>
          <a:xfrm>
            <a:off x="741850" y="2522175"/>
            <a:ext cx="470100" cy="1200"/>
          </a:xfrm>
          <a:prstGeom prst="straightConnector1">
            <a:avLst/>
          </a:prstGeom>
          <a:noFill/>
          <a:ln cap="flat" cmpd="sng" w="9525">
            <a:solidFill>
              <a:srgbClr val="000000"/>
            </a:solidFill>
            <a:prstDash val="solid"/>
            <a:round/>
            <a:headEnd len="med" w="med" type="none"/>
            <a:tailEnd len="med" w="med" type="triangle"/>
          </a:ln>
        </p:spPr>
      </p:cxnSp>
      <p:cxnSp>
        <p:nvCxnSpPr>
          <p:cNvPr id="399" name="Google Shape;399;p60"/>
          <p:cNvCxnSpPr>
            <a:stCxn id="382" idx="2"/>
            <a:endCxn id="396" idx="1"/>
          </p:cNvCxnSpPr>
          <p:nvPr/>
        </p:nvCxnSpPr>
        <p:spPr>
          <a:xfrm flipH="1" rot="5400000">
            <a:off x="2923438" y="525500"/>
            <a:ext cx="875400" cy="58359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405" name="Google Shape;40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“rake routes” if you can!</a:t>
            </a:r>
            <a:endParaRPr/>
          </a:p>
          <a:p>
            <a:pPr indent="0" lvl="0" marL="457200" rtl="0" algn="l">
              <a:spcBef>
                <a:spcPts val="1600"/>
              </a:spcBef>
              <a:spcAft>
                <a:spcPts val="1600"/>
              </a:spcAft>
              <a:buNone/>
            </a:pPr>
            <a:r>
              <a:t/>
            </a:r>
            <a:endParaRPr/>
          </a:p>
        </p:txBody>
      </p:sp>
      <p:pic>
        <p:nvPicPr>
          <p:cNvPr id="406" name="Google Shape;406;p61"/>
          <p:cNvPicPr preferRelativeResize="0"/>
          <p:nvPr/>
        </p:nvPicPr>
        <p:blipFill>
          <a:blip r:embed="rId3">
            <a:alphaModFix/>
          </a:blip>
          <a:stretch>
            <a:fillRect/>
          </a:stretch>
        </p:blipFill>
        <p:spPr>
          <a:xfrm>
            <a:off x="378225" y="1617201"/>
            <a:ext cx="8520600" cy="500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5" name="Google Shape;85;p17"/>
          <p:cNvSpPr txBox="1"/>
          <p:nvPr>
            <p:ph idx="1" type="body"/>
          </p:nvPr>
        </p:nvSpPr>
        <p:spPr>
          <a:xfrm>
            <a:off x="335400" y="1017725"/>
            <a:ext cx="8473200" cy="1579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Repeat after me:</a:t>
            </a:r>
            <a:endParaRPr sz="2600"/>
          </a:p>
          <a:p>
            <a:pPr indent="-368300" lvl="1" marL="914400" rtl="0" algn="l">
              <a:spcBef>
                <a:spcPts val="0"/>
              </a:spcBef>
              <a:spcAft>
                <a:spcPts val="0"/>
              </a:spcAft>
              <a:buSzPts val="2200"/>
              <a:buChar char="○"/>
            </a:pPr>
            <a:r>
              <a:rPr lang="en" sz="2200"/>
              <a:t>Reviewing code is excellent!</a:t>
            </a:r>
            <a:endParaRPr sz="2200"/>
          </a:p>
          <a:p>
            <a:pPr indent="-368300" lvl="1" marL="914400" rtl="0" algn="l">
              <a:spcBef>
                <a:spcPts val="0"/>
              </a:spcBef>
              <a:spcAft>
                <a:spcPts val="0"/>
              </a:spcAft>
              <a:buSzPts val="2200"/>
              <a:buChar char="○"/>
            </a:pPr>
            <a:r>
              <a:rPr lang="en" sz="2200"/>
              <a:t>Finding vulnerabilities is excellent!</a:t>
            </a:r>
            <a:endParaRPr sz="2200"/>
          </a:p>
        </p:txBody>
      </p:sp>
      <p:pic>
        <p:nvPicPr>
          <p:cNvPr id="86" name="Google Shape;86;p17"/>
          <p:cNvPicPr preferRelativeResize="0"/>
          <p:nvPr/>
        </p:nvPicPr>
        <p:blipFill>
          <a:blip r:embed="rId3">
            <a:alphaModFix/>
          </a:blip>
          <a:stretch>
            <a:fillRect/>
          </a:stretch>
        </p:blipFill>
        <p:spPr>
          <a:xfrm>
            <a:off x="507364" y="2399550"/>
            <a:ext cx="8129277" cy="2510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412" name="Google Shape;41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87350" lvl="0" marL="457200" rtl="0" algn="l">
              <a:spcBef>
                <a:spcPts val="1600"/>
              </a:spcBef>
              <a:spcAft>
                <a:spcPts val="0"/>
              </a:spcAft>
              <a:buSzPts val="2500"/>
              <a:buChar char="●"/>
            </a:pPr>
            <a:r>
              <a:rPr lang="en" sz="2500"/>
              <a:t>Four parts</a:t>
            </a:r>
            <a:endParaRPr sz="2500"/>
          </a:p>
          <a:p>
            <a:pPr indent="-361950" lvl="1" marL="914400" rtl="0" algn="l">
              <a:spcBef>
                <a:spcPts val="0"/>
              </a:spcBef>
              <a:spcAft>
                <a:spcPts val="0"/>
              </a:spcAft>
              <a:buSzPts val="2100"/>
              <a:buChar char="○"/>
            </a:pPr>
            <a:r>
              <a:rPr lang="en" sz="2100"/>
              <a:t>Path name (eg: forgot_password_path)</a:t>
            </a:r>
            <a:endParaRPr sz="2100"/>
          </a:p>
          <a:p>
            <a:pPr indent="-361950" lvl="1" marL="914400" rtl="0" algn="l">
              <a:spcBef>
                <a:spcPts val="0"/>
              </a:spcBef>
              <a:spcAft>
                <a:spcPts val="0"/>
              </a:spcAft>
              <a:buSzPts val="2100"/>
              <a:buChar char="○"/>
            </a:pPr>
            <a:r>
              <a:rPr lang="en" sz="2100"/>
              <a:t>HTTP Verb (eg: GET)</a:t>
            </a:r>
            <a:endParaRPr sz="2100"/>
          </a:p>
          <a:p>
            <a:pPr indent="-361950" lvl="1" marL="914400" rtl="0" algn="l">
              <a:spcBef>
                <a:spcPts val="0"/>
              </a:spcBef>
              <a:spcAft>
                <a:spcPts val="0"/>
              </a:spcAft>
              <a:buSzPts val="2100"/>
              <a:buChar char="○"/>
            </a:pPr>
            <a:r>
              <a:rPr lang="en" sz="2100"/>
              <a:t>HTTP Path  (eg(s): forgot_password, forgot_password.json, forgot_password.xml)</a:t>
            </a:r>
            <a:endParaRPr sz="2100"/>
          </a:p>
          <a:p>
            <a:pPr indent="-361950" lvl="1" marL="914400" rtl="0" algn="l">
              <a:spcBef>
                <a:spcPts val="0"/>
              </a:spcBef>
              <a:spcAft>
                <a:spcPts val="0"/>
              </a:spcAft>
              <a:buSzPts val="2100"/>
              <a:buChar char="○"/>
            </a:pPr>
            <a:r>
              <a:rPr lang="en" sz="2100"/>
              <a:t>Controller and Action (eg: Controller = password_resets, Action = forgot_password)</a:t>
            </a:r>
            <a:endParaRPr sz="2100"/>
          </a:p>
          <a:p>
            <a:pPr indent="0" lvl="0" marL="457200" rtl="0" algn="l">
              <a:spcBef>
                <a:spcPts val="1600"/>
              </a:spcBef>
              <a:spcAft>
                <a:spcPts val="1600"/>
              </a:spcAft>
              <a:buNone/>
            </a:pPr>
            <a:r>
              <a:t/>
            </a:r>
            <a:endParaRPr/>
          </a:p>
        </p:txBody>
      </p:sp>
      <p:pic>
        <p:nvPicPr>
          <p:cNvPr id="413" name="Google Shape;413;p62"/>
          <p:cNvPicPr preferRelativeResize="0"/>
          <p:nvPr/>
        </p:nvPicPr>
        <p:blipFill>
          <a:blip r:embed="rId3">
            <a:alphaModFix/>
          </a:blip>
          <a:stretch>
            <a:fillRect/>
          </a:stretch>
        </p:blipFill>
        <p:spPr>
          <a:xfrm>
            <a:off x="152400" y="1152475"/>
            <a:ext cx="8839203" cy="2397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419" name="Google Shape;41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Proxima Nova"/>
              <a:buChar char="●"/>
            </a:pPr>
            <a:r>
              <a:rPr lang="en"/>
              <a:t>If you cannot run rake routes, you’ll have to review the config/routes.rb file:</a:t>
            </a:r>
            <a:endParaRPr/>
          </a:p>
          <a:p>
            <a:pPr indent="0" lvl="0" marL="0" marR="0" rtl="0" algn="l">
              <a:lnSpc>
                <a:spcPct val="115000"/>
              </a:lnSpc>
              <a:spcBef>
                <a:spcPts val="1600"/>
              </a:spcBef>
              <a:spcAft>
                <a:spcPts val="0"/>
              </a:spcAft>
              <a:buNone/>
            </a:pPr>
            <a:r>
              <a:t/>
            </a:r>
            <a:endParaRPr/>
          </a:p>
          <a:p>
            <a:pPr indent="0" lvl="0" marL="457200" rtl="0" algn="l">
              <a:spcBef>
                <a:spcPts val="1600"/>
              </a:spcBef>
              <a:spcAft>
                <a:spcPts val="1600"/>
              </a:spcAft>
              <a:buNone/>
            </a:pPr>
            <a:r>
              <a:t/>
            </a:r>
            <a:endParaRPr/>
          </a:p>
        </p:txBody>
      </p:sp>
      <p:pic>
        <p:nvPicPr>
          <p:cNvPr id="420" name="Google Shape;420;p63"/>
          <p:cNvPicPr preferRelativeResize="0"/>
          <p:nvPr/>
        </p:nvPicPr>
        <p:blipFill>
          <a:blip r:embed="rId3">
            <a:alphaModFix/>
          </a:blip>
          <a:stretch>
            <a:fillRect/>
          </a:stretch>
        </p:blipFill>
        <p:spPr>
          <a:xfrm>
            <a:off x="2063874" y="1909000"/>
            <a:ext cx="4678127" cy="41732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Routing Weirdness Alert</a:t>
            </a:r>
            <a:endParaRPr/>
          </a:p>
        </p:txBody>
      </p:sp>
      <p:sp>
        <p:nvSpPr>
          <p:cNvPr id="426" name="Google Shape;42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do PUT, PATCH, DELETE, and POST all have in common?</a:t>
            </a:r>
            <a:endParaRPr sz="2700"/>
          </a:p>
          <a:p>
            <a:pPr indent="-400050" lvl="0" marL="457200" rtl="0" algn="l">
              <a:spcBef>
                <a:spcPts val="0"/>
              </a:spcBef>
              <a:spcAft>
                <a:spcPts val="0"/>
              </a:spcAft>
              <a:buSzPts val="2700"/>
              <a:buChar char="●"/>
            </a:pPr>
            <a:r>
              <a:rPr lang="en" sz="2700"/>
              <a:t>That’s right, they are all POST requests</a:t>
            </a:r>
            <a:endParaRPr sz="2700"/>
          </a:p>
          <a:p>
            <a:pPr indent="-400050" lvl="0" marL="457200" rtl="0" algn="l">
              <a:spcBef>
                <a:spcPts val="0"/>
              </a:spcBef>
              <a:spcAft>
                <a:spcPts val="0"/>
              </a:spcAft>
              <a:buSzPts val="2700"/>
              <a:buChar char="●"/>
            </a:pPr>
            <a:r>
              <a:rPr lang="en" sz="2700"/>
              <a:t>Rails uses the _method </a:t>
            </a:r>
            <a:r>
              <a:rPr lang="en" sz="2700"/>
              <a:t>parameter</a:t>
            </a:r>
            <a:r>
              <a:rPr lang="en" sz="2700"/>
              <a:t> to determine what kind of request it is</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animEffect filter="fade" transition="in">
                                      <p:cBhvr>
                                        <p:cTn dur="1000"/>
                                        <p:tgtEl>
                                          <p:spTgt spid="4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animEffect filter="fade" transition="in">
                                      <p:cBhvr>
                                        <p:cTn dur="1000"/>
                                        <p:tgtEl>
                                          <p:spTgt spid="4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animEffect filter="fade" transition="in">
                                      <p:cBhvr>
                                        <p:cTn dur="1000"/>
                                        <p:tgtEl>
                                          <p:spTgt spid="4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Routing Weirdness Alert</a:t>
            </a:r>
            <a:endParaRPr/>
          </a:p>
          <a:p>
            <a:pPr indent="0" lvl="0" marL="0" rtl="0" algn="l">
              <a:spcBef>
                <a:spcPts val="0"/>
              </a:spcBef>
              <a:spcAft>
                <a:spcPts val="0"/>
              </a:spcAft>
              <a:buNone/>
            </a:pPr>
            <a:r>
              <a:t/>
            </a:r>
            <a:endParaRPr/>
          </a:p>
        </p:txBody>
      </p:sp>
      <p:pic>
        <p:nvPicPr>
          <p:cNvPr id="432" name="Google Shape;432;p65"/>
          <p:cNvPicPr preferRelativeResize="0"/>
          <p:nvPr/>
        </p:nvPicPr>
        <p:blipFill>
          <a:blip r:embed="rId3">
            <a:alphaModFix/>
          </a:blip>
          <a:stretch>
            <a:fillRect/>
          </a:stretch>
        </p:blipFill>
        <p:spPr>
          <a:xfrm>
            <a:off x="152400" y="1170125"/>
            <a:ext cx="8839200" cy="36586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Node.js/Express</a:t>
            </a:r>
            <a:r>
              <a:rPr lang="en"/>
              <a:t> Application Flow</a:t>
            </a:r>
            <a:endParaRPr/>
          </a:p>
        </p:txBody>
      </p:sp>
      <p:sp>
        <p:nvSpPr>
          <p:cNvPr id="438" name="Google Shape;438;p66"/>
          <p:cNvSpPr/>
          <p:nvPr/>
        </p:nvSpPr>
        <p:spPr>
          <a:xfrm>
            <a:off x="1419900" y="2173875"/>
            <a:ext cx="1437300" cy="8319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6"/>
          <p:cNvSpPr txBox="1"/>
          <p:nvPr/>
        </p:nvSpPr>
        <p:spPr>
          <a:xfrm>
            <a:off x="1579500" y="179047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440" name="Google Shape;440;p66"/>
          <p:cNvSpPr/>
          <p:nvPr/>
        </p:nvSpPr>
        <p:spPr>
          <a:xfrm>
            <a:off x="3354500" y="20072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txBox="1"/>
          <p:nvPr/>
        </p:nvSpPr>
        <p:spPr>
          <a:xfrm>
            <a:off x="3572750" y="140217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442" name="Google Shape;442;p66"/>
          <p:cNvCxnSpPr>
            <a:stCxn id="443" idx="3"/>
            <a:endCxn id="440" idx="1"/>
          </p:cNvCxnSpPr>
          <p:nvPr/>
        </p:nvCxnSpPr>
        <p:spPr>
          <a:xfrm flipH="1" rot="10800000">
            <a:off x="2857200" y="2577050"/>
            <a:ext cx="497400" cy="11100"/>
          </a:xfrm>
          <a:prstGeom prst="straightConnector1">
            <a:avLst/>
          </a:prstGeom>
          <a:noFill/>
          <a:ln cap="flat" cmpd="sng" w="9525">
            <a:solidFill>
              <a:schemeClr val="dk1"/>
            </a:solidFill>
            <a:prstDash val="solid"/>
            <a:round/>
            <a:headEnd len="med" w="med" type="none"/>
            <a:tailEnd len="med" w="med" type="triangle"/>
          </a:ln>
        </p:spPr>
      </p:cxnSp>
      <p:sp>
        <p:nvSpPr>
          <p:cNvPr id="444" name="Google Shape;444;p66"/>
          <p:cNvSpPr/>
          <p:nvPr/>
        </p:nvSpPr>
        <p:spPr>
          <a:xfrm>
            <a:off x="5471613" y="1226750"/>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6"/>
          <p:cNvSpPr txBox="1"/>
          <p:nvPr/>
        </p:nvSpPr>
        <p:spPr>
          <a:xfrm>
            <a:off x="5700063" y="548500"/>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446" name="Google Shape;446;p66"/>
          <p:cNvCxnSpPr>
            <a:stCxn id="440" idx="3"/>
            <a:endCxn id="444" idx="1"/>
          </p:cNvCxnSpPr>
          <p:nvPr/>
        </p:nvCxnSpPr>
        <p:spPr>
          <a:xfrm flipH="1" rot="10800000">
            <a:off x="5026400" y="2563175"/>
            <a:ext cx="445200" cy="13800"/>
          </a:xfrm>
          <a:prstGeom prst="straightConnector1">
            <a:avLst/>
          </a:prstGeom>
          <a:noFill/>
          <a:ln cap="flat" cmpd="sng" w="9525">
            <a:solidFill>
              <a:schemeClr val="dk1"/>
            </a:solidFill>
            <a:prstDash val="solid"/>
            <a:round/>
            <a:headEnd len="med" w="med" type="none"/>
            <a:tailEnd len="med" w="med" type="triangle"/>
          </a:ln>
        </p:spPr>
      </p:cxnSp>
      <p:sp>
        <p:nvSpPr>
          <p:cNvPr id="447" name="Google Shape;447;p66"/>
          <p:cNvSpPr/>
          <p:nvPr/>
        </p:nvSpPr>
        <p:spPr>
          <a:xfrm>
            <a:off x="7603600" y="757950"/>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6"/>
          <p:cNvSpPr txBox="1"/>
          <p:nvPr/>
        </p:nvSpPr>
        <p:spPr>
          <a:xfrm>
            <a:off x="7543350" y="374550"/>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449" name="Google Shape;449;p66"/>
          <p:cNvSpPr/>
          <p:nvPr/>
        </p:nvSpPr>
        <p:spPr>
          <a:xfrm>
            <a:off x="7575600" y="3111350"/>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6"/>
          <p:cNvSpPr txBox="1"/>
          <p:nvPr/>
        </p:nvSpPr>
        <p:spPr>
          <a:xfrm>
            <a:off x="7634250" y="25415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451" name="Google Shape;451;p66"/>
          <p:cNvCxnSpPr>
            <a:stCxn id="444" idx="3"/>
            <a:endCxn id="447" idx="2"/>
          </p:cNvCxnSpPr>
          <p:nvPr/>
        </p:nvCxnSpPr>
        <p:spPr>
          <a:xfrm flipH="1" rot="10800000">
            <a:off x="7046613" y="1452800"/>
            <a:ext cx="557100" cy="1110300"/>
          </a:xfrm>
          <a:prstGeom prst="straightConnector1">
            <a:avLst/>
          </a:prstGeom>
          <a:noFill/>
          <a:ln cap="flat" cmpd="sng" w="9525">
            <a:solidFill>
              <a:schemeClr val="dk1"/>
            </a:solidFill>
            <a:prstDash val="solid"/>
            <a:round/>
            <a:headEnd len="med" w="med" type="none"/>
            <a:tailEnd len="med" w="med" type="triangle"/>
          </a:ln>
        </p:spPr>
      </p:cxnSp>
      <p:cxnSp>
        <p:nvCxnSpPr>
          <p:cNvPr id="452" name="Google Shape;452;p66"/>
          <p:cNvCxnSpPr>
            <a:stCxn id="444" idx="3"/>
            <a:endCxn id="449" idx="1"/>
          </p:cNvCxnSpPr>
          <p:nvPr/>
        </p:nvCxnSpPr>
        <p:spPr>
          <a:xfrm>
            <a:off x="7046613" y="2563100"/>
            <a:ext cx="528900" cy="942300"/>
          </a:xfrm>
          <a:prstGeom prst="straightConnector1">
            <a:avLst/>
          </a:prstGeom>
          <a:noFill/>
          <a:ln cap="flat" cmpd="sng" w="9525">
            <a:solidFill>
              <a:srgbClr val="000000"/>
            </a:solidFill>
            <a:prstDash val="solid"/>
            <a:round/>
            <a:headEnd len="med" w="med" type="none"/>
            <a:tailEnd len="med" w="med" type="triangle"/>
          </a:ln>
        </p:spPr>
      </p:cxnSp>
      <p:sp>
        <p:nvSpPr>
          <p:cNvPr id="443" name="Google Shape;443;p66"/>
          <p:cNvSpPr txBox="1"/>
          <p:nvPr/>
        </p:nvSpPr>
        <p:spPr>
          <a:xfrm>
            <a:off x="1419900" y="231665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a:t>
            </a:r>
            <a:r>
              <a:rPr lang="en" sz="1200">
                <a:latin typeface="Proxima Nova"/>
                <a:ea typeface="Proxima Nova"/>
                <a:cs typeface="Proxima Nova"/>
                <a:sym typeface="Proxima Nova"/>
              </a:rPr>
              <a:t>ndex.js (could be other places)</a:t>
            </a:r>
            <a:endParaRPr sz="1200">
              <a:latin typeface="Proxima Nova"/>
              <a:ea typeface="Proxima Nova"/>
              <a:cs typeface="Proxima Nova"/>
              <a:sym typeface="Proxima Nova"/>
            </a:endParaRPr>
          </a:p>
        </p:txBody>
      </p:sp>
      <p:sp>
        <p:nvSpPr>
          <p:cNvPr id="453" name="Google Shape;453;p66"/>
          <p:cNvSpPr txBox="1"/>
          <p:nvPr/>
        </p:nvSpPr>
        <p:spPr>
          <a:xfrm>
            <a:off x="3471800" y="230550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a:t>
            </a:r>
            <a:r>
              <a:rPr lang="en" sz="1200">
                <a:latin typeface="Proxima Nova"/>
                <a:ea typeface="Proxima Nova"/>
                <a:cs typeface="Proxima Nova"/>
                <a:sym typeface="Proxima Nova"/>
              </a:rPr>
              <a:t>pp.post()</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app.get()</a:t>
            </a:r>
            <a:endParaRPr sz="1200">
              <a:latin typeface="Proxima Nova"/>
              <a:ea typeface="Proxima Nova"/>
              <a:cs typeface="Proxima Nova"/>
              <a:sym typeface="Proxima Nova"/>
            </a:endParaRPr>
          </a:p>
        </p:txBody>
      </p:sp>
      <p:sp>
        <p:nvSpPr>
          <p:cNvPr id="454" name="Google Shape;454;p66"/>
          <p:cNvSpPr txBox="1"/>
          <p:nvPr/>
        </p:nvSpPr>
        <p:spPr>
          <a:xfrm>
            <a:off x="5471613" y="2182500"/>
            <a:ext cx="1575000" cy="7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Last call in </a:t>
            </a:r>
            <a:r>
              <a:rPr lang="en" sz="1200">
                <a:latin typeface="Proxima Nova"/>
                <a:ea typeface="Proxima Nova"/>
                <a:cs typeface="Proxima Nova"/>
                <a:sym typeface="Proxima Nova"/>
              </a:rPr>
              <a:t>r</a:t>
            </a:r>
            <a:r>
              <a:rPr lang="en" sz="1200">
                <a:latin typeface="Proxima Nova"/>
                <a:ea typeface="Proxima Nova"/>
                <a:cs typeface="Proxima Nova"/>
                <a:sym typeface="Proxima Nova"/>
              </a:rPr>
              <a:t>oute definition</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app.post(“/”,index);</a:t>
            </a:r>
            <a:endParaRPr sz="1200">
              <a:latin typeface="Proxima Nova"/>
              <a:ea typeface="Proxima Nova"/>
              <a:cs typeface="Proxima Nova"/>
              <a:sym typeface="Proxima Nova"/>
            </a:endParaRPr>
          </a:p>
        </p:txBody>
      </p:sp>
      <p:sp>
        <p:nvSpPr>
          <p:cNvPr id="455" name="Google Shape;455;p66"/>
          <p:cNvSpPr txBox="1"/>
          <p:nvPr/>
        </p:nvSpPr>
        <p:spPr>
          <a:xfrm>
            <a:off x="7603725" y="1261100"/>
            <a:ext cx="1179300" cy="7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Typically in processing logic. </a:t>
            </a:r>
            <a:endParaRPr sz="1200">
              <a:latin typeface="Proxima Nova"/>
              <a:ea typeface="Proxima Nova"/>
              <a:cs typeface="Proxima Nova"/>
              <a:sym typeface="Proxima Nova"/>
            </a:endParaRPr>
          </a:p>
        </p:txBody>
      </p:sp>
      <p:sp>
        <p:nvSpPr>
          <p:cNvPr id="456" name="Google Shape;456;p66"/>
          <p:cNvSpPr txBox="1"/>
          <p:nvPr/>
        </p:nvSpPr>
        <p:spPr>
          <a:xfrm>
            <a:off x="7405800" y="33136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457" name="Google Shape;457;p66"/>
          <p:cNvGrpSpPr/>
          <p:nvPr/>
        </p:nvGrpSpPr>
        <p:grpSpPr>
          <a:xfrm>
            <a:off x="198400" y="2080688"/>
            <a:ext cx="724200" cy="964824"/>
            <a:chOff x="81100" y="2040951"/>
            <a:chExt cx="724200" cy="964824"/>
          </a:xfrm>
        </p:grpSpPr>
        <p:sp>
          <p:nvSpPr>
            <p:cNvPr id="458" name="Google Shape;458;p66"/>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59" name="Google Shape;459;p66"/>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0" name="Google Shape;460;p66"/>
          <p:cNvCxnSpPr>
            <a:endCxn id="443" idx="1"/>
          </p:cNvCxnSpPr>
          <p:nvPr/>
        </p:nvCxnSpPr>
        <p:spPr>
          <a:xfrm>
            <a:off x="802200" y="2582450"/>
            <a:ext cx="617700" cy="5700"/>
          </a:xfrm>
          <a:prstGeom prst="straightConnector1">
            <a:avLst/>
          </a:prstGeom>
          <a:noFill/>
          <a:ln cap="flat" cmpd="sng" w="9525">
            <a:solidFill>
              <a:srgbClr val="000000"/>
            </a:solidFill>
            <a:prstDash val="solid"/>
            <a:round/>
            <a:headEnd len="med" w="med" type="none"/>
            <a:tailEnd len="med" w="med" type="triangle"/>
          </a:ln>
        </p:spPr>
      </p:cxnSp>
      <p:cxnSp>
        <p:nvCxnSpPr>
          <p:cNvPr id="461" name="Google Shape;461;p66"/>
          <p:cNvCxnSpPr>
            <a:stCxn id="444" idx="2"/>
            <a:endCxn id="458" idx="1"/>
          </p:cNvCxnSpPr>
          <p:nvPr/>
        </p:nvCxnSpPr>
        <p:spPr>
          <a:xfrm flipH="1" rot="5400000">
            <a:off x="2982963" y="623300"/>
            <a:ext cx="853800" cy="5698500"/>
          </a:xfrm>
          <a:prstGeom prst="bentConnector3">
            <a:avLst>
              <a:gd fmla="val -27890"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a:t>
            </a:r>
            <a:r>
              <a:rPr lang="en"/>
              <a:t> - Map</a:t>
            </a:r>
            <a:endParaRPr/>
          </a:p>
          <a:p>
            <a:pPr indent="0" lvl="0" marL="0" rtl="0" algn="l">
              <a:spcBef>
                <a:spcPts val="0"/>
              </a:spcBef>
              <a:spcAft>
                <a:spcPts val="0"/>
              </a:spcAft>
              <a:buNone/>
            </a:pPr>
            <a:r>
              <a:t/>
            </a:r>
            <a:endParaRPr/>
          </a:p>
        </p:txBody>
      </p:sp>
      <p:sp>
        <p:nvSpPr>
          <p:cNvPr id="467" name="Google Shape;4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My formula has been super basic, searching for:</a:t>
            </a:r>
            <a:endParaRPr sz="2500"/>
          </a:p>
          <a:p>
            <a:pPr indent="-361950" lvl="1" marL="914400" rtl="0" algn="l">
              <a:spcBef>
                <a:spcPts val="0"/>
              </a:spcBef>
              <a:spcAft>
                <a:spcPts val="0"/>
              </a:spcAft>
              <a:buSzPts val="2100"/>
              <a:buChar char="○"/>
            </a:pPr>
            <a:r>
              <a:rPr lang="en" sz="2100"/>
              <a:t>app.get</a:t>
            </a:r>
            <a:endParaRPr sz="2100"/>
          </a:p>
          <a:p>
            <a:pPr indent="-361950" lvl="1" marL="914400" rtl="0" algn="l">
              <a:spcBef>
                <a:spcPts val="0"/>
              </a:spcBef>
              <a:spcAft>
                <a:spcPts val="0"/>
              </a:spcAft>
              <a:buSzPts val="2100"/>
              <a:buChar char="○"/>
            </a:pPr>
            <a:r>
              <a:rPr lang="en" sz="2100"/>
              <a:t>app.post</a:t>
            </a:r>
            <a:endParaRPr sz="2100"/>
          </a:p>
          <a:p>
            <a:pPr indent="-361950" lvl="1" marL="914400" rtl="0" algn="l">
              <a:spcBef>
                <a:spcPts val="0"/>
              </a:spcBef>
              <a:spcAft>
                <a:spcPts val="0"/>
              </a:spcAft>
              <a:buSzPts val="2100"/>
              <a:buChar char="○"/>
            </a:pPr>
            <a:r>
              <a:rPr lang="en" sz="2100"/>
              <a:t>app.delete</a:t>
            </a:r>
            <a:endParaRPr sz="2100"/>
          </a:p>
          <a:p>
            <a:pPr indent="-387350" lvl="0" marL="457200" rtl="0" algn="l">
              <a:spcBef>
                <a:spcPts val="0"/>
              </a:spcBef>
              <a:spcAft>
                <a:spcPts val="0"/>
              </a:spcAft>
              <a:buSzPts val="2500"/>
              <a:buChar char="●"/>
            </a:pPr>
            <a:r>
              <a:rPr lang="en" sz="2500"/>
              <a:t>I always like to also annotate which of these is actually using middleware</a:t>
            </a:r>
            <a:endParaRPr sz="2500"/>
          </a:p>
          <a:p>
            <a:pPr indent="-387350" lvl="0" marL="457200" rtl="0" algn="l">
              <a:spcBef>
                <a:spcPts val="0"/>
              </a:spcBef>
              <a:spcAft>
                <a:spcPts val="0"/>
              </a:spcAft>
              <a:buSzPts val="2500"/>
              <a:buChar char="●"/>
            </a:pPr>
            <a:r>
              <a:rPr lang="en" sz="2500"/>
              <a:t>We’ll create a checklist from this for tracing</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3" name="Google Shape;473;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an example from Nodegoat, I downloaded it, and searched for app.get</a:t>
            </a:r>
            <a:endParaRPr/>
          </a:p>
        </p:txBody>
      </p:sp>
      <p:pic>
        <p:nvPicPr>
          <p:cNvPr id="474" name="Google Shape;474;p68"/>
          <p:cNvPicPr preferRelativeResize="0"/>
          <p:nvPr/>
        </p:nvPicPr>
        <p:blipFill>
          <a:blip r:embed="rId3">
            <a:alphaModFix/>
          </a:blip>
          <a:stretch>
            <a:fillRect/>
          </a:stretch>
        </p:blipFill>
        <p:spPr>
          <a:xfrm>
            <a:off x="481625" y="1629150"/>
            <a:ext cx="8180731" cy="505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0" name="Google Shape;480;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Take a close looksie</a:t>
            </a:r>
            <a:endParaRPr sz="2600"/>
          </a:p>
        </p:txBody>
      </p:sp>
      <p:pic>
        <p:nvPicPr>
          <p:cNvPr id="481" name="Google Shape;481;p69"/>
          <p:cNvPicPr preferRelativeResize="0"/>
          <p:nvPr/>
        </p:nvPicPr>
        <p:blipFill>
          <a:blip r:embed="rId3">
            <a:alphaModFix/>
          </a:blip>
          <a:stretch>
            <a:fillRect/>
          </a:stretch>
        </p:blipFill>
        <p:spPr>
          <a:xfrm>
            <a:off x="567925" y="2397354"/>
            <a:ext cx="8008150" cy="348775"/>
          </a:xfrm>
          <a:prstGeom prst="rect">
            <a:avLst/>
          </a:prstGeom>
          <a:noFill/>
          <a:ln>
            <a:noFill/>
          </a:ln>
        </p:spPr>
      </p:pic>
      <p:sp>
        <p:nvSpPr>
          <p:cNvPr id="482" name="Google Shape;482;p69"/>
          <p:cNvSpPr/>
          <p:nvPr/>
        </p:nvSpPr>
        <p:spPr>
          <a:xfrm>
            <a:off x="1429325" y="2389175"/>
            <a:ext cx="8451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9"/>
          <p:cNvSpPr/>
          <p:nvPr/>
        </p:nvSpPr>
        <p:spPr>
          <a:xfrm>
            <a:off x="2347450" y="2389175"/>
            <a:ext cx="12519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9"/>
          <p:cNvSpPr/>
          <p:nvPr/>
        </p:nvSpPr>
        <p:spPr>
          <a:xfrm>
            <a:off x="3672375" y="2389175"/>
            <a:ext cx="11895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9"/>
          <p:cNvSpPr/>
          <p:nvPr/>
        </p:nvSpPr>
        <p:spPr>
          <a:xfrm>
            <a:off x="4861875" y="2389175"/>
            <a:ext cx="36408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Django</a:t>
            </a:r>
            <a:r>
              <a:rPr lang="en"/>
              <a:t> Application Flow</a:t>
            </a:r>
            <a:endParaRPr/>
          </a:p>
        </p:txBody>
      </p:sp>
      <p:sp>
        <p:nvSpPr>
          <p:cNvPr id="491" name="Google Shape;491;p70"/>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0"/>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493" name="Google Shape;493;p70"/>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0"/>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495" name="Google Shape;495;p70"/>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0"/>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497" name="Google Shape;497;p70"/>
          <p:cNvCxnSpPr>
            <a:stCxn id="493" idx="3"/>
            <a:endCxn id="495"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498" name="Google Shape;498;p70"/>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500" name="Google Shape;500;p70"/>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0"/>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502" name="Google Shape;502;p70"/>
          <p:cNvCxnSpPr>
            <a:stCxn id="495" idx="3"/>
            <a:endCxn id="498"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503" name="Google Shape;503;p70"/>
          <p:cNvCxnSpPr>
            <a:stCxn id="495" idx="3"/>
            <a:endCxn id="500"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504" name="Google Shape;504;p70"/>
          <p:cNvSpPr txBox="1"/>
          <p:nvPr/>
        </p:nvSpPr>
        <p:spPr>
          <a:xfrm>
            <a:off x="1324275" y="2401475"/>
            <a:ext cx="14373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urls.py</a:t>
            </a:r>
            <a:endParaRPr sz="1200">
              <a:latin typeface="Proxima Nova"/>
              <a:ea typeface="Proxima Nova"/>
              <a:cs typeface="Proxima Nova"/>
              <a:sym typeface="Proxima Nova"/>
            </a:endParaRPr>
          </a:p>
        </p:txBody>
      </p:sp>
      <p:sp>
        <p:nvSpPr>
          <p:cNvPr id="505" name="Google Shape;505;p70"/>
          <p:cNvSpPr txBox="1"/>
          <p:nvPr/>
        </p:nvSpPr>
        <p:spPr>
          <a:xfrm>
            <a:off x="3381575" y="230025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@login_required</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(decorators)</a:t>
            </a:r>
            <a:endParaRPr sz="1200">
              <a:latin typeface="Proxima Nova"/>
              <a:ea typeface="Proxima Nova"/>
              <a:cs typeface="Proxima Nova"/>
              <a:sym typeface="Proxima Nova"/>
            </a:endParaRPr>
          </a:p>
        </p:txBody>
      </p:sp>
      <p:sp>
        <p:nvSpPr>
          <p:cNvPr id="506" name="Google Shape;506;p70"/>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views.py</a:t>
            </a:r>
            <a:endParaRPr sz="1200">
              <a:latin typeface="Proxima Nova"/>
              <a:ea typeface="Proxima Nova"/>
              <a:cs typeface="Proxima Nova"/>
              <a:sym typeface="Proxima Nova"/>
            </a:endParaRPr>
          </a:p>
        </p:txBody>
      </p:sp>
      <p:sp>
        <p:nvSpPr>
          <p:cNvPr id="507" name="Google Shape;507;p70"/>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models.py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508" name="Google Shape;508;p70"/>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509" name="Google Shape;509;p70"/>
          <p:cNvGrpSpPr/>
          <p:nvPr/>
        </p:nvGrpSpPr>
        <p:grpSpPr>
          <a:xfrm>
            <a:off x="208400" y="2089338"/>
            <a:ext cx="724200" cy="964824"/>
            <a:chOff x="81100" y="2040951"/>
            <a:chExt cx="724200" cy="964824"/>
          </a:xfrm>
        </p:grpSpPr>
        <p:sp>
          <p:nvSpPr>
            <p:cNvPr id="510" name="Google Shape;510;p70"/>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11" name="Google Shape;511;p70"/>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2" name="Google Shape;512;p70"/>
          <p:cNvCxnSpPr>
            <a:stCxn id="504" idx="3"/>
            <a:endCxn id="493" idx="1"/>
          </p:cNvCxnSpPr>
          <p:nvPr/>
        </p:nvCxnSpPr>
        <p:spPr>
          <a:xfrm flipH="1" rot="10800000">
            <a:off x="2761575" y="2593325"/>
            <a:ext cx="502500" cy="7800"/>
          </a:xfrm>
          <a:prstGeom prst="straightConnector1">
            <a:avLst/>
          </a:prstGeom>
          <a:noFill/>
          <a:ln cap="flat" cmpd="sng" w="9525">
            <a:solidFill>
              <a:srgbClr val="000000"/>
            </a:solidFill>
            <a:prstDash val="solid"/>
            <a:round/>
            <a:headEnd len="med" w="med" type="none"/>
            <a:tailEnd len="med" w="med" type="triangle"/>
          </a:ln>
        </p:spPr>
      </p:cxnSp>
      <p:cxnSp>
        <p:nvCxnSpPr>
          <p:cNvPr id="513" name="Google Shape;513;p70"/>
          <p:cNvCxnSpPr>
            <a:endCxn id="504" idx="1"/>
          </p:cNvCxnSpPr>
          <p:nvPr/>
        </p:nvCxnSpPr>
        <p:spPr>
          <a:xfrm>
            <a:off x="861975" y="25885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514" name="Google Shape;514;p70"/>
          <p:cNvCxnSpPr>
            <a:stCxn id="495" idx="2"/>
            <a:endCxn id="510"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0" name="Google Shape;520;p71"/>
          <p:cNvPicPr preferRelativeResize="0"/>
          <p:nvPr/>
        </p:nvPicPr>
        <p:blipFill>
          <a:blip r:embed="rId3">
            <a:alphaModFix/>
          </a:blip>
          <a:stretch>
            <a:fillRect/>
          </a:stretch>
        </p:blipFill>
        <p:spPr>
          <a:xfrm>
            <a:off x="152400" y="1170125"/>
            <a:ext cx="8839201" cy="3344152"/>
          </a:xfrm>
          <a:prstGeom prst="rect">
            <a:avLst/>
          </a:prstGeom>
          <a:noFill/>
          <a:ln>
            <a:noFill/>
          </a:ln>
        </p:spPr>
      </p:pic>
      <p:sp>
        <p:nvSpPr>
          <p:cNvPr id="521" name="Google Shape;521;p71"/>
          <p:cNvSpPr/>
          <p:nvPr/>
        </p:nvSpPr>
        <p:spPr>
          <a:xfrm>
            <a:off x="876375" y="3776775"/>
            <a:ext cx="8096100" cy="2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 Part 1</a:t>
            </a:r>
            <a:endParaRPr/>
          </a:p>
        </p:txBody>
      </p:sp>
      <p:sp>
        <p:nvSpPr>
          <p:cNvPr id="92" name="Google Shape;92;p18"/>
          <p:cNvSpPr txBox="1"/>
          <p:nvPr>
            <p:ph idx="1" type="body"/>
          </p:nvPr>
        </p:nvSpPr>
        <p:spPr>
          <a:xfrm>
            <a:off x="311700" y="1152475"/>
            <a:ext cx="46908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Increase the likelihood of success. Not “find every bug imaginable”.</a:t>
            </a:r>
            <a:endParaRPr sz="2000"/>
          </a:p>
          <a:p>
            <a:pPr indent="-355600" lvl="0" marL="457200" rtl="0" algn="l">
              <a:spcBef>
                <a:spcPts val="0"/>
              </a:spcBef>
              <a:spcAft>
                <a:spcPts val="0"/>
              </a:spcAft>
              <a:buSzPts val="2000"/>
              <a:buChar char="●"/>
            </a:pPr>
            <a:r>
              <a:rPr lang="en" sz="2000"/>
              <a:t>Successful is defined as:</a:t>
            </a:r>
            <a:endParaRPr sz="2000"/>
          </a:p>
          <a:p>
            <a:pPr indent="-330200" lvl="1" marL="914400" rtl="0" algn="l">
              <a:spcBef>
                <a:spcPts val="0"/>
              </a:spcBef>
              <a:spcAft>
                <a:spcPts val="0"/>
              </a:spcAft>
              <a:buSzPts val="1600"/>
              <a:buChar char="○"/>
            </a:pPr>
            <a:r>
              <a:rPr lang="en" sz="1600"/>
              <a:t>Focusing on what matters by taking a risk based approach</a:t>
            </a:r>
            <a:endParaRPr sz="1600"/>
          </a:p>
          <a:p>
            <a:pPr indent="-330200" lvl="1" marL="914400" rtl="0" algn="l">
              <a:spcBef>
                <a:spcPts val="0"/>
              </a:spcBef>
              <a:spcAft>
                <a:spcPts val="0"/>
              </a:spcAft>
              <a:buSzPts val="1600"/>
              <a:buChar char="○"/>
            </a:pPr>
            <a:r>
              <a:rPr lang="en" sz="1600"/>
              <a:t>Comprehensive</a:t>
            </a:r>
            <a:endParaRPr sz="1600"/>
          </a:p>
          <a:p>
            <a:pPr indent="-330200" lvl="1" marL="914400" rtl="0" algn="l">
              <a:spcBef>
                <a:spcPts val="0"/>
              </a:spcBef>
              <a:spcAft>
                <a:spcPts val="0"/>
              </a:spcAft>
              <a:buSzPts val="1600"/>
              <a:buChar char="○"/>
            </a:pPr>
            <a:r>
              <a:rPr lang="en" sz="1600"/>
              <a:t>Timely</a:t>
            </a:r>
            <a:endParaRPr sz="1600"/>
          </a:p>
          <a:p>
            <a:pPr indent="-330200" lvl="1" marL="914400" rtl="0" algn="l">
              <a:spcBef>
                <a:spcPts val="0"/>
              </a:spcBef>
              <a:spcAft>
                <a:spcPts val="0"/>
              </a:spcAft>
              <a:buSzPts val="1600"/>
              <a:buChar char="○"/>
            </a:pPr>
            <a:r>
              <a:rPr lang="en" sz="1600"/>
              <a:t>Easily consumed, well drafted reporting</a:t>
            </a:r>
            <a:endParaRPr sz="1600"/>
          </a:p>
          <a:p>
            <a:pPr indent="-330200" lvl="1" marL="914400" rtl="0" algn="l">
              <a:spcBef>
                <a:spcPts val="0"/>
              </a:spcBef>
              <a:spcAft>
                <a:spcPts val="0"/>
              </a:spcAft>
              <a:buSzPts val="1600"/>
              <a:buChar char="○"/>
            </a:pPr>
            <a:r>
              <a:rPr lang="en" sz="1600"/>
              <a:t>Detailed notes</a:t>
            </a:r>
            <a:endParaRPr sz="1600"/>
          </a:p>
        </p:txBody>
      </p:sp>
      <p:pic>
        <p:nvPicPr>
          <p:cNvPr id="93" name="Google Shape;93;p18"/>
          <p:cNvPicPr preferRelativeResize="0"/>
          <p:nvPr/>
        </p:nvPicPr>
        <p:blipFill>
          <a:blip r:embed="rId3">
            <a:alphaModFix/>
          </a:blip>
          <a:stretch>
            <a:fillRect/>
          </a:stretch>
        </p:blipFill>
        <p:spPr>
          <a:xfrm>
            <a:off x="5154900" y="1170125"/>
            <a:ext cx="3836699" cy="24752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a:t>
            </a:r>
            <a:r>
              <a:rPr lang="en"/>
              <a:t>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7" name="Google Shape;527;p72"/>
          <p:cNvPicPr preferRelativeResize="0"/>
          <p:nvPr/>
        </p:nvPicPr>
        <p:blipFill>
          <a:blip r:embed="rId3">
            <a:alphaModFix/>
          </a:blip>
          <a:stretch>
            <a:fillRect/>
          </a:stretch>
        </p:blipFill>
        <p:spPr>
          <a:xfrm>
            <a:off x="1098175" y="1017725"/>
            <a:ext cx="6947658" cy="44158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33" name="Google Shape;533;p73"/>
          <p:cNvPicPr preferRelativeResize="0"/>
          <p:nvPr/>
        </p:nvPicPr>
        <p:blipFill>
          <a:blip r:embed="rId3">
            <a:alphaModFix/>
          </a:blip>
          <a:stretch>
            <a:fillRect/>
          </a:stretch>
        </p:blipFill>
        <p:spPr>
          <a:xfrm>
            <a:off x="152400" y="1785013"/>
            <a:ext cx="8839201" cy="1573470"/>
          </a:xfrm>
          <a:prstGeom prst="rect">
            <a:avLst/>
          </a:prstGeom>
          <a:noFill/>
          <a:ln>
            <a:noFill/>
          </a:ln>
        </p:spPr>
      </p:pic>
      <p:sp>
        <p:nvSpPr>
          <p:cNvPr id="534" name="Google Shape;534;p73"/>
          <p:cNvSpPr/>
          <p:nvPr/>
        </p:nvSpPr>
        <p:spPr>
          <a:xfrm>
            <a:off x="1554525" y="2326575"/>
            <a:ext cx="31611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1554525" y="2771125"/>
            <a:ext cx="32133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999675" y="2722875"/>
            <a:ext cx="33885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42" name="Google Shape;542;p74"/>
          <p:cNvPicPr preferRelativeResize="0"/>
          <p:nvPr/>
        </p:nvPicPr>
        <p:blipFill>
          <a:blip r:embed="rId3">
            <a:alphaModFix/>
          </a:blip>
          <a:stretch>
            <a:fillRect/>
          </a:stretch>
        </p:blipFill>
        <p:spPr>
          <a:xfrm>
            <a:off x="130300" y="1017725"/>
            <a:ext cx="8883422"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a:t>
            </a:r>
            <a:r>
              <a:rPr lang="en"/>
              <a:t> Application Flow</a:t>
            </a:r>
            <a:endParaRPr/>
          </a:p>
        </p:txBody>
      </p:sp>
      <p:sp>
        <p:nvSpPr>
          <p:cNvPr id="548" name="Google Shape;548;p75"/>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5"/>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550" name="Google Shape;550;p75"/>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52" name="Google Shape;552;p75"/>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5"/>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554" name="Google Shape;554;p75"/>
          <p:cNvCxnSpPr>
            <a:stCxn id="550" idx="3"/>
            <a:endCxn id="552"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555" name="Google Shape;555;p75"/>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5"/>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557" name="Google Shape;557;p75"/>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5"/>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559" name="Google Shape;559;p75"/>
          <p:cNvCxnSpPr>
            <a:stCxn id="552" idx="3"/>
            <a:endCxn id="555"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560" name="Google Shape;560;p75"/>
          <p:cNvCxnSpPr>
            <a:stCxn id="552" idx="3"/>
            <a:endCxn id="557"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561" name="Google Shape;561;p75"/>
          <p:cNvSpPr txBox="1"/>
          <p:nvPr/>
        </p:nvSpPr>
        <p:spPr>
          <a:xfrm>
            <a:off x="1344650" y="2373125"/>
            <a:ext cx="14373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&lt;Name&gt;Controller.cs</a:t>
            </a:r>
            <a:endParaRPr sz="1000">
              <a:latin typeface="Proxima Nova"/>
              <a:ea typeface="Proxima Nova"/>
              <a:cs typeface="Proxima Nova"/>
              <a:sym typeface="Proxima Nova"/>
            </a:endParaRPr>
          </a:p>
        </p:txBody>
      </p:sp>
      <p:sp>
        <p:nvSpPr>
          <p:cNvPr id="562" name="Google Shape;562;p75"/>
          <p:cNvSpPr txBox="1"/>
          <p:nvPr/>
        </p:nvSpPr>
        <p:spPr>
          <a:xfrm>
            <a:off x="3391688" y="22565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@authorized</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(decorators)</a:t>
            </a:r>
            <a:endParaRPr sz="1200">
              <a:latin typeface="Proxima Nova"/>
              <a:ea typeface="Proxima Nova"/>
              <a:cs typeface="Proxima Nova"/>
              <a:sym typeface="Proxima Nova"/>
            </a:endParaRPr>
          </a:p>
        </p:txBody>
      </p:sp>
      <p:sp>
        <p:nvSpPr>
          <p:cNvPr id="563" name="Google Shape;563;p75"/>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the function, after the Route attribute</a:t>
            </a:r>
            <a:endParaRPr sz="1200">
              <a:latin typeface="Proxima Nova"/>
              <a:ea typeface="Proxima Nova"/>
              <a:cs typeface="Proxima Nova"/>
              <a:sym typeface="Proxima Nova"/>
            </a:endParaRPr>
          </a:p>
        </p:txBody>
      </p:sp>
      <p:sp>
        <p:nvSpPr>
          <p:cNvPr id="564" name="Google Shape;564;p75"/>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Models/*.cs</a:t>
            </a:r>
            <a:endParaRPr sz="1200">
              <a:latin typeface="Proxima Nova"/>
              <a:ea typeface="Proxima Nova"/>
              <a:cs typeface="Proxima Nova"/>
              <a:sym typeface="Proxima Nova"/>
            </a:endParaRPr>
          </a:p>
        </p:txBody>
      </p:sp>
      <p:sp>
        <p:nvSpPr>
          <p:cNvPr id="565" name="Google Shape;565;p75"/>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566" name="Google Shape;566;p75"/>
          <p:cNvGrpSpPr/>
          <p:nvPr/>
        </p:nvGrpSpPr>
        <p:grpSpPr>
          <a:xfrm>
            <a:off x="208400" y="2089338"/>
            <a:ext cx="724200" cy="964824"/>
            <a:chOff x="81100" y="2040951"/>
            <a:chExt cx="724200" cy="964824"/>
          </a:xfrm>
        </p:grpSpPr>
        <p:sp>
          <p:nvSpPr>
            <p:cNvPr id="567" name="Google Shape;567;p75"/>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68" name="Google Shape;568;p75"/>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9" name="Google Shape;569;p75"/>
          <p:cNvCxnSpPr>
            <a:stCxn id="561" idx="3"/>
            <a:endCxn id="550" idx="1"/>
          </p:cNvCxnSpPr>
          <p:nvPr/>
        </p:nvCxnSpPr>
        <p:spPr>
          <a:xfrm>
            <a:off x="2781950" y="2586425"/>
            <a:ext cx="482400" cy="6900"/>
          </a:xfrm>
          <a:prstGeom prst="straightConnector1">
            <a:avLst/>
          </a:prstGeom>
          <a:noFill/>
          <a:ln cap="flat" cmpd="sng" w="9525">
            <a:solidFill>
              <a:srgbClr val="000000"/>
            </a:solidFill>
            <a:prstDash val="solid"/>
            <a:round/>
            <a:headEnd len="med" w="med" type="none"/>
            <a:tailEnd len="med" w="med" type="triangle"/>
          </a:ln>
        </p:spPr>
      </p:cxnSp>
      <p:cxnSp>
        <p:nvCxnSpPr>
          <p:cNvPr id="570" name="Google Shape;570;p75"/>
          <p:cNvCxnSpPr>
            <a:endCxn id="561" idx="1"/>
          </p:cNvCxnSpPr>
          <p:nvPr/>
        </p:nvCxnSpPr>
        <p:spPr>
          <a:xfrm>
            <a:off x="882350" y="25738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571" name="Google Shape;571;p75"/>
          <p:cNvCxnSpPr>
            <a:stCxn id="552" idx="2"/>
            <a:endCxn id="567"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pic>
        <p:nvPicPr>
          <p:cNvPr id="577" name="Google Shape;577;p76"/>
          <p:cNvPicPr preferRelativeResize="0"/>
          <p:nvPr/>
        </p:nvPicPr>
        <p:blipFill>
          <a:blip r:embed="rId3">
            <a:alphaModFix/>
          </a:blip>
          <a:stretch>
            <a:fillRect/>
          </a:stretch>
        </p:blipFill>
        <p:spPr>
          <a:xfrm>
            <a:off x="999552" y="1152475"/>
            <a:ext cx="7144899" cy="3634150"/>
          </a:xfrm>
          <a:prstGeom prst="rect">
            <a:avLst/>
          </a:prstGeom>
          <a:noFill/>
          <a:ln>
            <a:noFill/>
          </a:ln>
        </p:spPr>
      </p:pic>
      <p:sp>
        <p:nvSpPr>
          <p:cNvPr id="578" name="Google Shape;578;p76"/>
          <p:cNvSpPr/>
          <p:nvPr/>
        </p:nvSpPr>
        <p:spPr>
          <a:xfrm>
            <a:off x="1563375" y="1956000"/>
            <a:ext cx="3527400" cy="24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6"/>
          <p:cNvSpPr/>
          <p:nvPr/>
        </p:nvSpPr>
        <p:spPr>
          <a:xfrm>
            <a:off x="1891025" y="3760275"/>
            <a:ext cx="1086000" cy="26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Google Shape;584;p77"/>
          <p:cNvPicPr preferRelativeResize="0"/>
          <p:nvPr/>
        </p:nvPicPr>
        <p:blipFill>
          <a:blip r:embed="rId3">
            <a:alphaModFix/>
          </a:blip>
          <a:stretch>
            <a:fillRect/>
          </a:stretch>
        </p:blipFill>
        <p:spPr>
          <a:xfrm>
            <a:off x="311700" y="1152475"/>
            <a:ext cx="8445450" cy="3349550"/>
          </a:xfrm>
          <a:prstGeom prst="rect">
            <a:avLst/>
          </a:prstGeom>
          <a:noFill/>
          <a:ln>
            <a:noFill/>
          </a:ln>
        </p:spPr>
      </p:pic>
      <p:sp>
        <p:nvSpPr>
          <p:cNvPr id="585" name="Google Shape;58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sp>
        <p:nvSpPr>
          <p:cNvPr id="586" name="Google Shape;586;p77"/>
          <p:cNvSpPr/>
          <p:nvPr/>
        </p:nvSpPr>
        <p:spPr>
          <a:xfrm>
            <a:off x="863575" y="1501125"/>
            <a:ext cx="2180400" cy="76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7"/>
          <p:cNvSpPr/>
          <p:nvPr/>
        </p:nvSpPr>
        <p:spPr>
          <a:xfrm>
            <a:off x="863575" y="3766025"/>
            <a:ext cx="54813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7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a:t>
            </a:r>
            <a:r>
              <a:rPr lang="en"/>
              <a:t> Application Flow</a:t>
            </a:r>
            <a:endParaRPr/>
          </a:p>
        </p:txBody>
      </p:sp>
      <p:sp>
        <p:nvSpPr>
          <p:cNvPr id="593" name="Google Shape;593;p78"/>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595" name="Google Shape;595;p78"/>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8"/>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97" name="Google Shape;597;p78"/>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599" name="Google Shape;599;p78"/>
          <p:cNvCxnSpPr>
            <a:stCxn id="595" idx="3"/>
            <a:endCxn id="597"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600" name="Google Shape;600;p78"/>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8"/>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602" name="Google Shape;602;p78"/>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8"/>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604" name="Google Shape;604;p78"/>
          <p:cNvCxnSpPr>
            <a:stCxn id="597" idx="3"/>
            <a:endCxn id="600"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605" name="Google Shape;605;p78"/>
          <p:cNvCxnSpPr>
            <a:stCxn id="597" idx="3"/>
            <a:endCxn id="602"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606" name="Google Shape;606;p78"/>
          <p:cNvSpPr txBox="1"/>
          <p:nvPr/>
        </p:nvSpPr>
        <p:spPr>
          <a:xfrm>
            <a:off x="1344650" y="2373125"/>
            <a:ext cx="14373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&lt;Name&gt;Controller.java</a:t>
            </a:r>
            <a:endParaRPr sz="1200">
              <a:latin typeface="Proxima Nova"/>
              <a:ea typeface="Proxima Nova"/>
              <a:cs typeface="Proxima Nova"/>
              <a:sym typeface="Proxima Nova"/>
            </a:endParaRPr>
          </a:p>
        </p:txBody>
      </p:sp>
      <p:sp>
        <p:nvSpPr>
          <p:cNvPr id="607" name="Google Shape;607;p78"/>
          <p:cNvSpPr txBox="1"/>
          <p:nvPr/>
        </p:nvSpPr>
        <p:spPr>
          <a:xfrm>
            <a:off x="3391688" y="22565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a:t>
            </a:r>
            <a:r>
              <a:rPr lang="en" sz="1200">
                <a:latin typeface="Proxima Nova"/>
                <a:ea typeface="Proxima Nova"/>
                <a:cs typeface="Proxima Nova"/>
                <a:sym typeface="Proxima Nova"/>
              </a:rPr>
              <a:t>uthorize</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a:t>
            </a:r>
            <a:endParaRPr sz="1200">
              <a:latin typeface="Proxima Nova"/>
              <a:ea typeface="Proxima Nova"/>
              <a:cs typeface="Proxima Nova"/>
              <a:sym typeface="Proxima Nova"/>
            </a:endParaRPr>
          </a:p>
        </p:txBody>
      </p:sp>
      <p:sp>
        <p:nvSpPr>
          <p:cNvPr id="608" name="Google Shape;608;p78"/>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the function, after the Route attribute</a:t>
            </a:r>
            <a:endParaRPr sz="1200">
              <a:latin typeface="Proxima Nova"/>
              <a:ea typeface="Proxima Nova"/>
              <a:cs typeface="Proxima Nova"/>
              <a:sym typeface="Proxima Nova"/>
            </a:endParaRPr>
          </a:p>
        </p:txBody>
      </p:sp>
      <p:sp>
        <p:nvSpPr>
          <p:cNvPr id="609" name="Google Shape;609;p78"/>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Models/*.java</a:t>
            </a:r>
            <a:endParaRPr sz="1200">
              <a:latin typeface="Proxima Nova"/>
              <a:ea typeface="Proxima Nova"/>
              <a:cs typeface="Proxima Nova"/>
              <a:sym typeface="Proxima Nova"/>
            </a:endParaRPr>
          </a:p>
        </p:txBody>
      </p:sp>
      <p:sp>
        <p:nvSpPr>
          <p:cNvPr id="610" name="Google Shape;610;p78"/>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611" name="Google Shape;611;p78"/>
          <p:cNvGrpSpPr/>
          <p:nvPr/>
        </p:nvGrpSpPr>
        <p:grpSpPr>
          <a:xfrm>
            <a:off x="208400" y="2089338"/>
            <a:ext cx="724200" cy="964824"/>
            <a:chOff x="81100" y="2040951"/>
            <a:chExt cx="724200" cy="964824"/>
          </a:xfrm>
        </p:grpSpPr>
        <p:sp>
          <p:nvSpPr>
            <p:cNvPr id="612" name="Google Shape;612;p78"/>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13" name="Google Shape;613;p78"/>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4" name="Google Shape;614;p78"/>
          <p:cNvCxnSpPr>
            <a:stCxn id="606" idx="3"/>
            <a:endCxn id="595" idx="1"/>
          </p:cNvCxnSpPr>
          <p:nvPr/>
        </p:nvCxnSpPr>
        <p:spPr>
          <a:xfrm>
            <a:off x="2781950" y="2586425"/>
            <a:ext cx="482400" cy="6900"/>
          </a:xfrm>
          <a:prstGeom prst="straightConnector1">
            <a:avLst/>
          </a:prstGeom>
          <a:noFill/>
          <a:ln cap="flat" cmpd="sng" w="9525">
            <a:solidFill>
              <a:srgbClr val="000000"/>
            </a:solidFill>
            <a:prstDash val="solid"/>
            <a:round/>
            <a:headEnd len="med" w="med" type="none"/>
            <a:tailEnd len="med" w="med" type="triangle"/>
          </a:ln>
        </p:spPr>
      </p:cxnSp>
      <p:cxnSp>
        <p:nvCxnSpPr>
          <p:cNvPr id="615" name="Google Shape;615;p78"/>
          <p:cNvCxnSpPr>
            <a:endCxn id="606" idx="1"/>
          </p:cNvCxnSpPr>
          <p:nvPr/>
        </p:nvCxnSpPr>
        <p:spPr>
          <a:xfrm>
            <a:off x="882350" y="25738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616" name="Google Shape;616;p78"/>
          <p:cNvCxnSpPr>
            <a:stCxn id="597" idx="2"/>
            <a:endCxn id="612"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9"/>
          <p:cNvSpPr txBox="1"/>
          <p:nvPr>
            <p:ph type="title"/>
          </p:nvPr>
        </p:nvSpPr>
        <p:spPr>
          <a:xfrm>
            <a:off x="265500" y="341100"/>
            <a:ext cx="4045200" cy="7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Mapping</a:t>
            </a:r>
            <a:endParaRPr/>
          </a:p>
        </p:txBody>
      </p:sp>
      <p:sp>
        <p:nvSpPr>
          <p:cNvPr id="622" name="Google Shape;622;p79"/>
          <p:cNvSpPr txBox="1"/>
          <p:nvPr>
            <p:ph idx="1" type="subTitle"/>
          </p:nvPr>
        </p:nvSpPr>
        <p:spPr>
          <a:xfrm>
            <a:off x="265500" y="1247225"/>
            <a:ext cx="4045200" cy="3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Rufus</a:t>
            </a:r>
            <a:endParaRPr b="1"/>
          </a:p>
          <a:p>
            <a:pPr indent="0" lvl="0" marL="0" rtl="0" algn="ctr">
              <a:spcBef>
                <a:spcPts val="0"/>
              </a:spcBef>
              <a:spcAft>
                <a:spcPts val="0"/>
              </a:spcAft>
              <a:buNone/>
            </a:pPr>
            <a:r>
              <a:t/>
            </a:r>
            <a:endParaRPr sz="1600"/>
          </a:p>
          <a:p>
            <a:pPr indent="-361950" lvl="0" marL="457200" rtl="0" algn="l">
              <a:spcBef>
                <a:spcPts val="0"/>
              </a:spcBef>
              <a:spcAft>
                <a:spcPts val="0"/>
              </a:spcAft>
              <a:buSzPts val="2100"/>
              <a:buAutoNum type="arabicPeriod"/>
            </a:pPr>
            <a:r>
              <a:rPr lang="en"/>
              <a:t>Start secure code review of ~/code/skea_node</a:t>
            </a:r>
            <a:endParaRPr/>
          </a:p>
          <a:p>
            <a:pPr indent="-361950" lvl="1" marL="914400" rtl="0" algn="l">
              <a:spcBef>
                <a:spcPts val="0"/>
              </a:spcBef>
              <a:spcAft>
                <a:spcPts val="0"/>
              </a:spcAft>
              <a:buSzPts val="2100"/>
              <a:buAutoNum type="alphaLcPeriod"/>
            </a:pPr>
            <a:r>
              <a:rPr lang="en"/>
              <a:t>Perform Info Gathering </a:t>
            </a:r>
            <a:endParaRPr/>
          </a:p>
          <a:p>
            <a:pPr indent="-323850" lvl="2" marL="1371600" rtl="0" algn="l">
              <a:spcBef>
                <a:spcPts val="0"/>
              </a:spcBef>
              <a:spcAft>
                <a:spcPts val="0"/>
              </a:spcAft>
              <a:buSzPts val="1500"/>
              <a:buAutoNum type="romanLcPeriod"/>
            </a:pPr>
            <a:r>
              <a:rPr lang="en" sz="1500"/>
              <a:t>(Tech Stack/Biz Purpose/Risk Assessment)</a:t>
            </a:r>
            <a:endParaRPr sz="1500"/>
          </a:p>
          <a:p>
            <a:pPr indent="-361950" lvl="1" marL="914400" rtl="0" algn="l">
              <a:spcBef>
                <a:spcPts val="0"/>
              </a:spcBef>
              <a:spcAft>
                <a:spcPts val="0"/>
              </a:spcAft>
              <a:buSzPts val="2100"/>
              <a:buAutoNum type="alphaLcPeriod"/>
            </a:pPr>
            <a:r>
              <a:rPr lang="en"/>
              <a:t>Map Routes</a:t>
            </a:r>
            <a:endParaRPr/>
          </a:p>
          <a:p>
            <a:pPr indent="-361950" lvl="0" marL="457200" rtl="0" algn="l">
              <a:spcBef>
                <a:spcPts val="0"/>
              </a:spcBef>
              <a:spcAft>
                <a:spcPts val="0"/>
              </a:spcAft>
              <a:buSzPts val="2100"/>
              <a:buAutoNum type="arabicPeriod"/>
            </a:pPr>
            <a:r>
              <a:rPr lang="en"/>
              <a:t>Continue secure code review of ~/code/keynote</a:t>
            </a:r>
            <a:endParaRPr/>
          </a:p>
          <a:p>
            <a:pPr indent="-361950" lvl="1" marL="914400" rtl="0" algn="l">
              <a:spcBef>
                <a:spcPts val="0"/>
              </a:spcBef>
              <a:spcAft>
                <a:spcPts val="0"/>
              </a:spcAft>
              <a:buSzPts val="2100"/>
              <a:buAutoNum type="alphaLcPeriod"/>
            </a:pPr>
            <a:r>
              <a:rPr lang="en"/>
              <a:t>Map Routes</a:t>
            </a:r>
            <a:endParaRPr/>
          </a:p>
          <a:p>
            <a:pPr indent="0" lvl="0" marL="0" rtl="0" algn="l">
              <a:spcBef>
                <a:spcPts val="0"/>
              </a:spcBef>
              <a:spcAft>
                <a:spcPts val="0"/>
              </a:spcAft>
              <a:buNone/>
            </a:pPr>
            <a:r>
              <a:t/>
            </a:r>
            <a:endParaRPr/>
          </a:p>
        </p:txBody>
      </p:sp>
      <p:pic>
        <p:nvPicPr>
          <p:cNvPr id="623" name="Google Shape;623;p79"/>
          <p:cNvPicPr preferRelativeResize="0"/>
          <p:nvPr/>
        </p:nvPicPr>
        <p:blipFill>
          <a:blip r:embed="rId3">
            <a:alphaModFix/>
          </a:blip>
          <a:stretch>
            <a:fillRect/>
          </a:stretch>
        </p:blipFill>
        <p:spPr>
          <a:xfrm>
            <a:off x="5195875" y="728650"/>
            <a:ext cx="3324225" cy="3686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Rufus</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9" name="Google Shape;629;p8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Your notes should have</a:t>
            </a:r>
            <a:endParaRPr sz="1700"/>
          </a:p>
          <a:p>
            <a:pPr indent="-323850" lvl="1" marL="914400" rtl="0" algn="l">
              <a:spcBef>
                <a:spcPts val="0"/>
              </a:spcBef>
              <a:spcAft>
                <a:spcPts val="0"/>
              </a:spcAft>
              <a:buSzPts val="1500"/>
              <a:buChar char="○"/>
            </a:pPr>
            <a:r>
              <a:rPr lang="en" sz="1500"/>
              <a:t>A commit #</a:t>
            </a:r>
            <a:endParaRPr sz="1500"/>
          </a:p>
          <a:p>
            <a:pPr indent="-323850" lvl="1" marL="914400" rtl="0" algn="l">
              <a:spcBef>
                <a:spcPts val="0"/>
              </a:spcBef>
              <a:spcAft>
                <a:spcPts val="0"/>
              </a:spcAft>
              <a:buSzPts val="1500"/>
              <a:buChar char="○"/>
            </a:pPr>
            <a:r>
              <a:rPr lang="en" sz="1500"/>
              <a:t>Architecture/Frameworks</a:t>
            </a:r>
            <a:endParaRPr sz="1500"/>
          </a:p>
          <a:p>
            <a:pPr indent="-323850" lvl="1" marL="914400" rtl="0" algn="l">
              <a:spcBef>
                <a:spcPts val="0"/>
              </a:spcBef>
              <a:spcAft>
                <a:spcPts val="0"/>
              </a:spcAft>
              <a:buSzPts val="1500"/>
              <a:buChar char="○"/>
            </a:pPr>
            <a:r>
              <a:rPr lang="en" sz="1500"/>
              <a:t>The end points shown to the right</a:t>
            </a:r>
            <a:endParaRPr sz="1500"/>
          </a:p>
          <a:p>
            <a:pPr indent="-323850" lvl="1" marL="914400" rtl="0" algn="l">
              <a:spcBef>
                <a:spcPts val="0"/>
              </a:spcBef>
              <a:spcAft>
                <a:spcPts val="0"/>
              </a:spcAft>
              <a:buSzPts val="1500"/>
              <a:buChar char="○"/>
            </a:pPr>
            <a:r>
              <a:rPr lang="en" sz="1500"/>
              <a:t>Any interesting things you may have found such as</a:t>
            </a:r>
            <a:endParaRPr sz="1500"/>
          </a:p>
          <a:p>
            <a:pPr indent="-323850" lvl="2" marL="1371600" rtl="0" algn="l">
              <a:spcBef>
                <a:spcPts val="0"/>
              </a:spcBef>
              <a:spcAft>
                <a:spcPts val="0"/>
              </a:spcAft>
              <a:buSzPts val="1500"/>
              <a:buChar char="■"/>
            </a:pPr>
            <a:r>
              <a:rPr lang="en" sz="1500"/>
              <a:t>The fact the auth function doesn’t do anything</a:t>
            </a:r>
            <a:endParaRPr sz="1500"/>
          </a:p>
          <a:p>
            <a:pPr indent="-323850" lvl="2" marL="1371600" rtl="0" algn="l">
              <a:spcBef>
                <a:spcPts val="0"/>
              </a:spcBef>
              <a:spcAft>
                <a:spcPts val="0"/>
              </a:spcAft>
              <a:buSzPts val="1500"/>
              <a:buChar char="■"/>
            </a:pPr>
            <a:r>
              <a:rPr lang="en" sz="1500"/>
              <a:t>The fact we have a Debug statement in our app and its printing env variables</a:t>
            </a:r>
            <a:endParaRPr sz="1500"/>
          </a:p>
        </p:txBody>
      </p:sp>
      <p:pic>
        <p:nvPicPr>
          <p:cNvPr id="630" name="Google Shape;630;p80"/>
          <p:cNvPicPr preferRelativeResize="0"/>
          <p:nvPr/>
        </p:nvPicPr>
        <p:blipFill>
          <a:blip r:embed="rId3">
            <a:alphaModFix/>
          </a:blip>
          <a:stretch>
            <a:fillRect/>
          </a:stretch>
        </p:blipFill>
        <p:spPr>
          <a:xfrm>
            <a:off x="4311600" y="1152475"/>
            <a:ext cx="4704725" cy="1984625"/>
          </a:xfrm>
          <a:prstGeom prst="rect">
            <a:avLst/>
          </a:prstGeom>
          <a:noFill/>
          <a:ln>
            <a:noFill/>
          </a:ln>
        </p:spPr>
      </p:pic>
      <p:pic>
        <p:nvPicPr>
          <p:cNvPr id="631" name="Google Shape;631;p80"/>
          <p:cNvPicPr preferRelativeResize="0"/>
          <p:nvPr/>
        </p:nvPicPr>
        <p:blipFill>
          <a:blip r:embed="rId4">
            <a:alphaModFix/>
          </a:blip>
          <a:stretch>
            <a:fillRect/>
          </a:stretch>
        </p:blipFill>
        <p:spPr>
          <a:xfrm>
            <a:off x="4311600" y="3625875"/>
            <a:ext cx="4704725" cy="67890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635" name="Shape 635"/>
        <p:cNvGrpSpPr/>
        <p:nvPr/>
      </p:nvGrpSpPr>
      <p:grpSpPr>
        <a:xfrm>
          <a:off x="0" y="0"/>
          <a:ext cx="0" cy="0"/>
          <a:chOff x="0" y="0"/>
          <a:chExt cx="0" cy="0"/>
        </a:xfrm>
      </p:grpSpPr>
      <p:sp>
        <p:nvSpPr>
          <p:cNvPr id="636" name="Google Shape;636;p8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Decorators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 Part 2</a:t>
            </a:r>
            <a:endParaRPr/>
          </a:p>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8423700" cy="2005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Language Agnostic Principles </a:t>
            </a:r>
            <a:endParaRPr sz="2000"/>
          </a:p>
          <a:p>
            <a:pPr indent="-330200" lvl="1" marL="914400" rtl="0" algn="l">
              <a:spcBef>
                <a:spcPts val="0"/>
              </a:spcBef>
              <a:spcAft>
                <a:spcPts val="0"/>
              </a:spcAft>
              <a:buSzPts val="1600"/>
              <a:buChar char="○"/>
            </a:pPr>
            <a:r>
              <a:rPr lang="en" sz="1600"/>
              <a:t>Learn how to be an expert in becoming an expert</a:t>
            </a:r>
            <a:endParaRPr sz="1600"/>
          </a:p>
          <a:p>
            <a:pPr indent="-355600" lvl="0" marL="457200" rtl="0" algn="l">
              <a:spcBef>
                <a:spcPts val="0"/>
              </a:spcBef>
              <a:spcAft>
                <a:spcPts val="0"/>
              </a:spcAft>
              <a:buSzPts val="2000"/>
              <a:buChar char="●"/>
            </a:pPr>
            <a:r>
              <a:rPr lang="en" sz="2000"/>
              <a:t>We’re here to learn a repeatable systematic approach to finding bugs</a:t>
            </a:r>
            <a:endParaRPr sz="2000"/>
          </a:p>
          <a:p>
            <a:pPr indent="-330200" lvl="1" marL="914400" rtl="0" algn="l">
              <a:spcBef>
                <a:spcPts val="0"/>
              </a:spcBef>
              <a:spcAft>
                <a:spcPts val="0"/>
              </a:spcAft>
              <a:buSzPts val="1600"/>
              <a:buChar char="○"/>
            </a:pPr>
            <a:r>
              <a:rPr lang="en" sz="1600"/>
              <a:t>But with understanding that you may later choose to tweak this approach to suit you</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a:t>
            </a:r>
            <a:endParaRPr/>
          </a:p>
        </p:txBody>
      </p:sp>
      <p:sp>
        <p:nvSpPr>
          <p:cNvPr id="642" name="Google Shape;642;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We’ve got a whole section dedicated to authorization</a:t>
            </a:r>
            <a:endParaRPr sz="2600"/>
          </a:p>
          <a:p>
            <a:pPr indent="-393700" lvl="0" marL="457200" rtl="0" algn="l">
              <a:spcBef>
                <a:spcPts val="0"/>
              </a:spcBef>
              <a:spcAft>
                <a:spcPts val="0"/>
              </a:spcAft>
              <a:buSzPts val="2600"/>
              <a:buChar char="●"/>
            </a:pPr>
            <a:r>
              <a:rPr lang="en" sz="2600"/>
              <a:t>This is about getting to know the application a bit better</a:t>
            </a:r>
            <a:endParaRPr sz="2600"/>
          </a:p>
          <a:p>
            <a:pPr indent="-393700" lvl="0" marL="457200" rtl="0" algn="l">
              <a:spcBef>
                <a:spcPts val="0"/>
              </a:spcBef>
              <a:spcAft>
                <a:spcPts val="0"/>
              </a:spcAft>
              <a:buSzPts val="2600"/>
              <a:buChar char="●"/>
            </a:pPr>
            <a:r>
              <a:rPr lang="en" sz="2600"/>
              <a:t>If we find a flaw, even better, but we just need to do this to understand things</a:t>
            </a:r>
            <a:endParaRPr sz="2600"/>
          </a:p>
          <a:p>
            <a:pPr indent="-393700" lvl="0" marL="457200" rtl="0" algn="l">
              <a:spcBef>
                <a:spcPts val="0"/>
              </a:spcBef>
              <a:spcAft>
                <a:spcPts val="0"/>
              </a:spcAft>
              <a:buSzPts val="2600"/>
              <a:buChar char="●"/>
            </a:pPr>
            <a:r>
              <a:rPr lang="en" sz="2600"/>
              <a:t>Is there an exception to the rule? Sure.</a:t>
            </a:r>
            <a:endParaRPr sz="2600"/>
          </a:p>
          <a:p>
            <a:pPr indent="-368300" lvl="1" marL="914400" rtl="0" algn="l">
              <a:spcBef>
                <a:spcPts val="0"/>
              </a:spcBef>
              <a:spcAft>
                <a:spcPts val="0"/>
              </a:spcAft>
              <a:buSzPts val="2200"/>
              <a:buChar char="○"/>
            </a:pPr>
            <a:r>
              <a:rPr lang="en" sz="2200"/>
              <a:t>incorrectly/missing filters</a:t>
            </a:r>
            <a:endParaRPr sz="2200"/>
          </a:p>
          <a:p>
            <a:pPr indent="-368300" lvl="1" marL="914400" rtl="0" algn="l">
              <a:spcBef>
                <a:spcPts val="0"/>
              </a:spcBef>
              <a:spcAft>
                <a:spcPts val="0"/>
              </a:spcAft>
              <a:buSzPts val="2200"/>
              <a:buChar char="○"/>
            </a:pPr>
            <a:r>
              <a:rPr lang="en" sz="2200"/>
              <a:t>Incorrectly configured, for example...</a:t>
            </a:r>
            <a:endParaRPr sz="22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 Incorrectly Configured Example</a:t>
            </a:r>
            <a:endParaRPr/>
          </a:p>
        </p:txBody>
      </p:sp>
      <p:pic>
        <p:nvPicPr>
          <p:cNvPr id="648" name="Google Shape;648;p83"/>
          <p:cNvPicPr preferRelativeResize="0"/>
          <p:nvPr/>
        </p:nvPicPr>
        <p:blipFill>
          <a:blip r:embed="rId3">
            <a:alphaModFix/>
          </a:blip>
          <a:stretch>
            <a:fillRect/>
          </a:stretch>
        </p:blipFill>
        <p:spPr>
          <a:xfrm>
            <a:off x="311700" y="1107879"/>
            <a:ext cx="8726574" cy="2908850"/>
          </a:xfrm>
          <a:prstGeom prst="rect">
            <a:avLst/>
          </a:prstGeom>
          <a:noFill/>
          <a:ln>
            <a:noFill/>
          </a:ln>
        </p:spPr>
      </p:pic>
      <p:sp>
        <p:nvSpPr>
          <p:cNvPr id="649" name="Google Shape;649;p83"/>
          <p:cNvSpPr/>
          <p:nvPr/>
        </p:nvSpPr>
        <p:spPr>
          <a:xfrm>
            <a:off x="970275" y="2712600"/>
            <a:ext cx="7710000" cy="109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655" name="Google Shape;655;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2750" lvl="0" marL="457200" marR="0" rtl="0" algn="l">
              <a:lnSpc>
                <a:spcPct val="115000"/>
              </a:lnSpc>
              <a:spcBef>
                <a:spcPts val="0"/>
              </a:spcBef>
              <a:spcAft>
                <a:spcPts val="0"/>
              </a:spcAft>
              <a:buClr>
                <a:schemeClr val="accent3"/>
              </a:buClr>
              <a:buSzPts val="2900"/>
              <a:buFont typeface="Proxima Nova"/>
              <a:buChar char="❏"/>
            </a:pPr>
            <a:r>
              <a:rPr lang="en" sz="2900"/>
              <a:t>How are users identified</a:t>
            </a:r>
            <a:endParaRPr sz="2900"/>
          </a:p>
          <a:p>
            <a:pPr indent="-387350" lvl="1" marL="914400" marR="0" rtl="0" algn="l">
              <a:lnSpc>
                <a:spcPct val="115000"/>
              </a:lnSpc>
              <a:spcBef>
                <a:spcPts val="0"/>
              </a:spcBef>
              <a:spcAft>
                <a:spcPts val="0"/>
              </a:spcAft>
              <a:buSzPts val="2500"/>
              <a:buChar char="○"/>
            </a:pPr>
            <a:r>
              <a:rPr lang="en" sz="2500"/>
              <a:t>Session</a:t>
            </a:r>
            <a:endParaRPr sz="2500"/>
          </a:p>
          <a:p>
            <a:pPr indent="-387350" lvl="1" marL="914400" marR="0" rtl="0" algn="l">
              <a:lnSpc>
                <a:spcPct val="115000"/>
              </a:lnSpc>
              <a:spcBef>
                <a:spcPts val="0"/>
              </a:spcBef>
              <a:spcAft>
                <a:spcPts val="0"/>
              </a:spcAft>
              <a:buSzPts val="2500"/>
              <a:buChar char="○"/>
            </a:pPr>
            <a:r>
              <a:rPr lang="en" sz="2500"/>
              <a:t>Token</a:t>
            </a:r>
            <a:endParaRPr sz="2500"/>
          </a:p>
          <a:p>
            <a:pPr indent="-387350" lvl="1" marL="914400" marR="0" rtl="0" algn="l">
              <a:lnSpc>
                <a:spcPct val="115000"/>
              </a:lnSpc>
              <a:spcBef>
                <a:spcPts val="0"/>
              </a:spcBef>
              <a:spcAft>
                <a:spcPts val="0"/>
              </a:spcAft>
              <a:buSzPts val="2500"/>
              <a:buChar char="○"/>
            </a:pPr>
            <a:r>
              <a:rPr lang="en" sz="2500"/>
              <a:t>Basic Authentication</a:t>
            </a:r>
            <a:endParaRPr sz="2500"/>
          </a:p>
          <a:p>
            <a:pPr indent="-387350" lvl="1" marL="914400" marR="0" rtl="0" algn="l">
              <a:lnSpc>
                <a:spcPct val="115000"/>
              </a:lnSpc>
              <a:spcBef>
                <a:spcPts val="0"/>
              </a:spcBef>
              <a:spcAft>
                <a:spcPts val="0"/>
              </a:spcAft>
              <a:buSzPts val="2500"/>
              <a:buChar char="○"/>
            </a:pPr>
            <a:r>
              <a:rPr lang="en" sz="2500"/>
              <a:t>Something else?</a:t>
            </a:r>
            <a:endParaRPr sz="25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661" name="Google Shape;661;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chemeClr val="accent3"/>
              </a:buClr>
              <a:buSzPts val="2800"/>
              <a:buFont typeface="Proxima Nova"/>
              <a:buChar char="❏"/>
            </a:pPr>
            <a:r>
              <a:rPr lang="en" sz="2800"/>
              <a:t>Identify its purpose</a:t>
            </a:r>
            <a:endParaRPr sz="2800"/>
          </a:p>
          <a:p>
            <a:pPr indent="-381000" lvl="1" marL="914400" marR="0" rtl="0" algn="l">
              <a:lnSpc>
                <a:spcPct val="115000"/>
              </a:lnSpc>
              <a:spcBef>
                <a:spcPts val="0"/>
              </a:spcBef>
              <a:spcAft>
                <a:spcPts val="0"/>
              </a:spcAft>
              <a:buSzPts val="2400"/>
              <a:buChar char="○"/>
            </a:pPr>
            <a:r>
              <a:rPr lang="en" sz="2400"/>
              <a:t>Is it just checking that we’re authenticated? - AuthN</a:t>
            </a:r>
            <a:endParaRPr sz="2400"/>
          </a:p>
          <a:p>
            <a:pPr indent="-381000" lvl="1" marL="914400" marR="0" rtl="0" algn="l">
              <a:lnSpc>
                <a:spcPct val="115000"/>
              </a:lnSpc>
              <a:spcBef>
                <a:spcPts val="0"/>
              </a:spcBef>
              <a:spcAft>
                <a:spcPts val="0"/>
              </a:spcAft>
              <a:buSzPts val="2400"/>
              <a:buChar char="○"/>
            </a:pPr>
            <a:r>
              <a:rPr lang="en" sz="2400"/>
              <a:t>Is it looking for a specific role? - RBAC</a:t>
            </a:r>
            <a:endParaRPr sz="2400"/>
          </a:p>
          <a:p>
            <a:pPr indent="-381000" lvl="1" marL="914400" marR="0" rtl="0" algn="l">
              <a:lnSpc>
                <a:spcPct val="115000"/>
              </a:lnSpc>
              <a:spcBef>
                <a:spcPts val="0"/>
              </a:spcBef>
              <a:spcAft>
                <a:spcPts val="0"/>
              </a:spcAft>
              <a:buSzPts val="2400"/>
              <a:buChar char="○"/>
            </a:pPr>
            <a:r>
              <a:rPr lang="en" sz="2400"/>
              <a:t>Is it doing some sort of HMAC verification for events?</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a:p>
            <a:pPr indent="0" lvl="0" marL="0" rtl="0" algn="l">
              <a:spcBef>
                <a:spcPts val="0"/>
              </a:spcBef>
              <a:spcAft>
                <a:spcPts val="0"/>
              </a:spcAft>
              <a:buNone/>
            </a:pPr>
            <a:r>
              <a:t/>
            </a:r>
            <a:endParaRPr/>
          </a:p>
        </p:txBody>
      </p:sp>
      <p:sp>
        <p:nvSpPr>
          <p:cNvPr id="667" name="Google Shape;66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could go wrong?</a:t>
            </a:r>
            <a:endParaRPr sz="2700"/>
          </a:p>
          <a:p>
            <a:pPr indent="-374650" lvl="1" marL="914400" rtl="0" algn="l">
              <a:spcBef>
                <a:spcPts val="0"/>
              </a:spcBef>
              <a:spcAft>
                <a:spcPts val="0"/>
              </a:spcAft>
              <a:buSzPts val="2300"/>
              <a:buChar char="○"/>
            </a:pPr>
            <a:r>
              <a:rPr lang="en" sz="2300"/>
              <a:t>Insecure timing comparisons</a:t>
            </a:r>
            <a:endParaRPr sz="2300"/>
          </a:p>
          <a:p>
            <a:pPr indent="-374650" lvl="1" marL="914400" rtl="0" algn="l">
              <a:spcBef>
                <a:spcPts val="0"/>
              </a:spcBef>
              <a:spcAft>
                <a:spcPts val="0"/>
              </a:spcAft>
              <a:buSzPts val="2300"/>
              <a:buChar char="○"/>
            </a:pPr>
            <a:r>
              <a:rPr lang="en" sz="2300"/>
              <a:t>Framework nuances</a:t>
            </a:r>
            <a:endParaRPr sz="2300"/>
          </a:p>
          <a:p>
            <a:pPr indent="-374650" lvl="1" marL="914400" rtl="0" algn="l">
              <a:spcBef>
                <a:spcPts val="0"/>
              </a:spcBef>
              <a:spcAft>
                <a:spcPts val="0"/>
              </a:spcAft>
              <a:buSzPts val="2300"/>
              <a:buChar char="○"/>
            </a:pPr>
            <a:r>
              <a:rPr lang="en" sz="2300"/>
              <a:t>IDOR</a:t>
            </a:r>
            <a:endParaRPr sz="2300"/>
          </a:p>
          <a:p>
            <a:pPr indent="-374650" lvl="1" marL="914400" rtl="0" algn="l">
              <a:spcBef>
                <a:spcPts val="0"/>
              </a:spcBef>
              <a:spcAft>
                <a:spcPts val="0"/>
              </a:spcAft>
              <a:buSzPts val="2300"/>
              <a:buChar char="○"/>
            </a:pPr>
            <a:r>
              <a:rPr lang="en" sz="2300"/>
              <a:t>Lack of rate limiting (see this often with basic auth or tokens)</a:t>
            </a:r>
            <a:endParaRPr sz="2300"/>
          </a:p>
          <a:p>
            <a:pPr indent="-374650" lvl="1" marL="914400" rtl="0" algn="l">
              <a:spcBef>
                <a:spcPts val="0"/>
              </a:spcBef>
              <a:spcAft>
                <a:spcPts val="0"/>
              </a:spcAft>
              <a:buSzPts val="2300"/>
              <a:buChar char="○"/>
            </a:pPr>
            <a:r>
              <a:rPr lang="en" sz="2300"/>
              <a:t>Think about if it was *not* applied, what would happen</a:t>
            </a:r>
            <a:endParaRPr sz="2300"/>
          </a:p>
          <a:p>
            <a:pPr indent="-374650" lvl="1" marL="914400" rtl="0" algn="l">
              <a:spcBef>
                <a:spcPts val="0"/>
              </a:spcBef>
              <a:spcAft>
                <a:spcPts val="0"/>
              </a:spcAft>
              <a:buSzPts val="2300"/>
              <a:buChar char="○"/>
            </a:pPr>
            <a:r>
              <a:rPr b="1" lang="en" sz="2300"/>
              <a:t>Get creative, you’re trying to decide what the risk, if any, is here</a:t>
            </a:r>
            <a:endParaRPr sz="2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7"/>
          <p:cNvSpPr txBox="1"/>
          <p:nvPr>
            <p:ph type="title"/>
          </p:nvPr>
        </p:nvSpPr>
        <p:spPr>
          <a:xfrm>
            <a:off x="265500" y="243300"/>
            <a:ext cx="40452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Authz Functions</a:t>
            </a:r>
            <a:endParaRPr/>
          </a:p>
        </p:txBody>
      </p:sp>
      <p:sp>
        <p:nvSpPr>
          <p:cNvPr id="673" name="Google Shape;673;p87"/>
          <p:cNvSpPr txBox="1"/>
          <p:nvPr>
            <p:ph idx="1" type="subTitle"/>
          </p:nvPr>
        </p:nvSpPr>
        <p:spPr>
          <a:xfrm>
            <a:off x="265500" y="1072800"/>
            <a:ext cx="4045200" cy="3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Sigmund Freud</a:t>
            </a:r>
            <a:endParaRPr b="1"/>
          </a:p>
          <a:p>
            <a:pPr indent="0" lvl="0" marL="0" rtl="0" algn="ctr">
              <a:spcBef>
                <a:spcPts val="0"/>
              </a:spcBef>
              <a:spcAft>
                <a:spcPts val="0"/>
              </a:spcAft>
              <a:buNone/>
            </a:pPr>
            <a:r>
              <a:t/>
            </a:r>
            <a:endParaRPr/>
          </a:p>
          <a:p>
            <a:pPr indent="-361950" lvl="0" marL="457200" rtl="0" algn="l">
              <a:spcBef>
                <a:spcPts val="0"/>
              </a:spcBef>
              <a:spcAft>
                <a:spcPts val="0"/>
              </a:spcAft>
              <a:buSzPts val="2100"/>
              <a:buAutoNum type="arabicPeriod"/>
            </a:pPr>
            <a:r>
              <a:rPr lang="en"/>
              <a:t>Start secure code review of ~/code/skea_rails</a:t>
            </a:r>
            <a:endParaRPr/>
          </a:p>
          <a:p>
            <a:pPr indent="-361950" lvl="1" marL="914400" rtl="0" algn="l">
              <a:spcBef>
                <a:spcPts val="0"/>
              </a:spcBef>
              <a:spcAft>
                <a:spcPts val="0"/>
              </a:spcAft>
              <a:buSzPts val="2100"/>
              <a:buAutoNum type="alphaLcPeriod"/>
            </a:pPr>
            <a:r>
              <a:rPr lang="en"/>
              <a:t>Perform Info Gathering</a:t>
            </a:r>
            <a:endParaRPr/>
          </a:p>
          <a:p>
            <a:pPr indent="-361950" lvl="2" marL="1371600" rtl="0" algn="l">
              <a:spcBef>
                <a:spcPts val="0"/>
              </a:spcBef>
              <a:spcAft>
                <a:spcPts val="0"/>
              </a:spcAft>
              <a:buSzPts val="2100"/>
              <a:buAutoNum type="romanLcPeriod"/>
            </a:pPr>
            <a:r>
              <a:rPr lang="en" sz="1500"/>
              <a:t>(Tech Stack/Biz Purpose/Risk Assessment)</a:t>
            </a:r>
            <a:endParaRPr/>
          </a:p>
          <a:p>
            <a:pPr indent="-361950" lvl="1" marL="914400" rtl="0" algn="l">
              <a:spcBef>
                <a:spcPts val="0"/>
              </a:spcBef>
              <a:spcAft>
                <a:spcPts val="0"/>
              </a:spcAft>
              <a:buSzPts val="2100"/>
              <a:buAutoNum type="alphaLcPeriod"/>
            </a:pPr>
            <a:r>
              <a:rPr lang="en"/>
              <a:t>Map Routes</a:t>
            </a:r>
            <a:endParaRPr/>
          </a:p>
          <a:p>
            <a:pPr indent="-361950" lvl="1" marL="914400" rtl="0" algn="l">
              <a:spcBef>
                <a:spcPts val="0"/>
              </a:spcBef>
              <a:spcAft>
                <a:spcPts val="0"/>
              </a:spcAft>
              <a:buSzPts val="2100"/>
              <a:buAutoNum type="alphaLcPeriod"/>
            </a:pPr>
            <a:r>
              <a:rPr lang="en"/>
              <a:t>Map AuthZ Functions </a:t>
            </a:r>
            <a:endParaRPr/>
          </a:p>
          <a:p>
            <a:pPr indent="-361950" lvl="0" marL="457200" rtl="0" algn="l">
              <a:spcBef>
                <a:spcPts val="0"/>
              </a:spcBef>
              <a:spcAft>
                <a:spcPts val="0"/>
              </a:spcAft>
              <a:buSzPts val="2100"/>
              <a:buAutoNum type="arabicPeriod"/>
            </a:pPr>
            <a:r>
              <a:rPr lang="en"/>
              <a:t>How are users authorized in  ~/code/skea_rails?</a:t>
            </a:r>
            <a:endParaRPr/>
          </a:p>
          <a:p>
            <a:pPr indent="-361950" lvl="1" marL="914400" rtl="0" algn="l">
              <a:spcBef>
                <a:spcPts val="0"/>
              </a:spcBef>
              <a:spcAft>
                <a:spcPts val="0"/>
              </a:spcAft>
              <a:buSzPts val="2100"/>
              <a:buAutoNum type="alphaLcPeriod"/>
            </a:pPr>
            <a:r>
              <a:rPr lang="en"/>
              <a:t>Could take some time</a:t>
            </a:r>
            <a:endParaRPr/>
          </a:p>
        </p:txBody>
      </p:sp>
      <p:pic>
        <p:nvPicPr>
          <p:cNvPr id="674" name="Google Shape;674;p87"/>
          <p:cNvPicPr preferRelativeResize="0"/>
          <p:nvPr/>
        </p:nvPicPr>
        <p:blipFill>
          <a:blip r:embed="rId3">
            <a:alphaModFix/>
          </a:blip>
          <a:stretch>
            <a:fillRect/>
          </a:stretch>
        </p:blipFill>
        <p:spPr>
          <a:xfrm>
            <a:off x="4756451" y="1018959"/>
            <a:ext cx="4203100" cy="310557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a:t>
            </a:r>
            <a:r>
              <a:rPr lang="en"/>
              <a:t> Exercise - Post-Mortem</a:t>
            </a:r>
            <a:endParaRPr/>
          </a:p>
          <a:p>
            <a:pPr indent="0" lvl="0" marL="0" rtl="0" algn="l">
              <a:spcBef>
                <a:spcPts val="0"/>
              </a:spcBef>
              <a:spcAft>
                <a:spcPts val="0"/>
              </a:spcAft>
              <a:buNone/>
            </a:pPr>
            <a:r>
              <a:t/>
            </a:r>
            <a:endParaRPr/>
          </a:p>
        </p:txBody>
      </p:sp>
      <p:sp>
        <p:nvSpPr>
          <p:cNvPr id="680" name="Google Shape;680;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Yeah, you probably have questions re: </a:t>
            </a:r>
            <a:r>
              <a:rPr b="1" lang="en"/>
              <a:t>“authenticate_user!”</a:t>
            </a:r>
            <a:endParaRPr b="1"/>
          </a:p>
          <a:p>
            <a:pPr indent="-317500" lvl="1" marL="914400" rtl="0" algn="l">
              <a:spcBef>
                <a:spcPts val="0"/>
              </a:spcBef>
              <a:spcAft>
                <a:spcPts val="0"/>
              </a:spcAft>
              <a:buSzPts val="1400"/>
              <a:buAutoNum type="alphaLcPeriod"/>
            </a:pPr>
            <a:r>
              <a:rPr lang="en"/>
              <a:t>Which is why its part of the exercise :=D. THIS HAPPENS A LOT!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How to decipher where this action is defined will be defined by:</a:t>
            </a:r>
            <a:endParaRPr/>
          </a:p>
          <a:p>
            <a:pPr indent="-317500" lvl="1" marL="914400" rtl="0" algn="l">
              <a:spcBef>
                <a:spcPts val="0"/>
              </a:spcBef>
              <a:spcAft>
                <a:spcPts val="0"/>
              </a:spcAft>
              <a:buSzPts val="1400"/>
              <a:buAutoNum type="alphaLcPeriod"/>
            </a:pPr>
            <a:r>
              <a:rPr lang="en"/>
              <a:t>Access to an interactive runtime env?</a:t>
            </a:r>
            <a:endParaRPr/>
          </a:p>
          <a:p>
            <a:pPr indent="-317500" lvl="1" marL="914400" rtl="0" algn="l">
              <a:spcBef>
                <a:spcPts val="0"/>
              </a:spcBef>
              <a:spcAft>
                <a:spcPts val="0"/>
              </a:spcAft>
              <a:buSzPts val="1400"/>
              <a:buAutoNum type="alphaLcPeriod"/>
            </a:pPr>
            <a:r>
              <a:rPr lang="en"/>
              <a:t>Experience with the framework/libs?</a:t>
            </a:r>
            <a:endParaRPr/>
          </a:p>
          <a:p>
            <a:pPr indent="-317500" lvl="1" marL="914400" rtl="0" algn="l">
              <a:spcBef>
                <a:spcPts val="0"/>
              </a:spcBef>
              <a:spcAft>
                <a:spcPts val="0"/>
              </a:spcAft>
              <a:buSzPts val="1400"/>
              <a:buAutoNum type="alphaLcPeriod"/>
            </a:pPr>
            <a:r>
              <a:rPr lang="en"/>
              <a:t>No previous experience with it, only access to source?</a:t>
            </a:r>
            <a:endParaRPr/>
          </a:p>
        </p:txBody>
      </p:sp>
      <p:pic>
        <p:nvPicPr>
          <p:cNvPr id="681" name="Google Shape;681;p88"/>
          <p:cNvPicPr preferRelativeResize="0"/>
          <p:nvPr/>
        </p:nvPicPr>
        <p:blipFill>
          <a:blip r:embed="rId3">
            <a:alphaModFix/>
          </a:blip>
          <a:stretch>
            <a:fillRect/>
          </a:stretch>
        </p:blipFill>
        <p:spPr>
          <a:xfrm>
            <a:off x="847088" y="1932000"/>
            <a:ext cx="7449824" cy="1426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7" name="Google Shape;687;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Did you catch the CSRF? - “Framework Nuance”</a:t>
            </a:r>
            <a:endParaRPr sz="2500"/>
          </a:p>
          <a:p>
            <a:pPr indent="0" lvl="0" marL="457200" rtl="0" algn="l">
              <a:spcBef>
                <a:spcPts val="1600"/>
              </a:spcBef>
              <a:spcAft>
                <a:spcPts val="1600"/>
              </a:spcAft>
              <a:buNone/>
            </a:pPr>
            <a:r>
              <a:t/>
            </a:r>
            <a:endParaRPr/>
          </a:p>
        </p:txBody>
      </p:sp>
      <p:pic>
        <p:nvPicPr>
          <p:cNvPr id="688" name="Google Shape;688;p89"/>
          <p:cNvPicPr preferRelativeResize="0"/>
          <p:nvPr/>
        </p:nvPicPr>
        <p:blipFill>
          <a:blip r:embed="rId3">
            <a:alphaModFix/>
          </a:blip>
          <a:stretch>
            <a:fillRect/>
          </a:stretch>
        </p:blipFill>
        <p:spPr>
          <a:xfrm>
            <a:off x="465437" y="2004750"/>
            <a:ext cx="8213126" cy="1479050"/>
          </a:xfrm>
          <a:prstGeom prst="rect">
            <a:avLst/>
          </a:prstGeom>
          <a:noFill/>
          <a:ln>
            <a:noFill/>
          </a:ln>
        </p:spPr>
      </p:pic>
      <p:sp>
        <p:nvSpPr>
          <p:cNvPr id="689" name="Google Shape;689;p89"/>
          <p:cNvSpPr/>
          <p:nvPr/>
        </p:nvSpPr>
        <p:spPr>
          <a:xfrm>
            <a:off x="665875" y="2624275"/>
            <a:ext cx="8012700" cy="24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5" name="Google Shape;695;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Anyone know what the request attack string would look like?</a:t>
            </a:r>
            <a:endParaRPr sz="2200"/>
          </a:p>
          <a:p>
            <a:pPr indent="0" lvl="0" marL="457200" rtl="0" algn="l">
              <a:spcBef>
                <a:spcPts val="1600"/>
              </a:spcBef>
              <a:spcAft>
                <a:spcPts val="1600"/>
              </a:spcAft>
              <a:buNone/>
            </a:pPr>
            <a:r>
              <a:t/>
            </a:r>
            <a:endParaRPr/>
          </a:p>
        </p:txBody>
      </p:sp>
      <p:pic>
        <p:nvPicPr>
          <p:cNvPr id="696" name="Google Shape;696;p90"/>
          <p:cNvPicPr preferRelativeResize="0"/>
          <p:nvPr/>
        </p:nvPicPr>
        <p:blipFill>
          <a:blip r:embed="rId3">
            <a:alphaModFix/>
          </a:blip>
          <a:stretch>
            <a:fillRect/>
          </a:stretch>
        </p:blipFill>
        <p:spPr>
          <a:xfrm>
            <a:off x="682100" y="2076900"/>
            <a:ext cx="7637750" cy="729575"/>
          </a:xfrm>
          <a:prstGeom prst="rect">
            <a:avLst/>
          </a:prstGeom>
          <a:noFill/>
          <a:ln>
            <a:noFill/>
          </a:ln>
        </p:spPr>
      </p:pic>
      <p:pic>
        <p:nvPicPr>
          <p:cNvPr id="697" name="Google Shape;697;p90"/>
          <p:cNvPicPr preferRelativeResize="0"/>
          <p:nvPr/>
        </p:nvPicPr>
        <p:blipFill>
          <a:blip r:embed="rId4">
            <a:alphaModFix/>
          </a:blip>
          <a:stretch>
            <a:fillRect/>
          </a:stretch>
        </p:blipFill>
        <p:spPr>
          <a:xfrm>
            <a:off x="382550" y="3709250"/>
            <a:ext cx="8236852" cy="359650"/>
          </a:xfrm>
          <a:prstGeom prst="rect">
            <a:avLst/>
          </a:prstGeom>
          <a:noFill/>
          <a:ln>
            <a:noFill/>
          </a:ln>
        </p:spPr>
      </p:pic>
      <p:sp>
        <p:nvSpPr>
          <p:cNvPr id="698" name="Google Shape;698;p90"/>
          <p:cNvSpPr/>
          <p:nvPr/>
        </p:nvSpPr>
        <p:spPr>
          <a:xfrm>
            <a:off x="3098625" y="3724600"/>
            <a:ext cx="918000" cy="35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4" name="Google Shape;70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So what’s the point with this whole thing?</a:t>
            </a:r>
            <a:endParaRPr sz="1900"/>
          </a:p>
          <a:p>
            <a:pPr indent="-323850" lvl="1" marL="914400" rtl="0" algn="l">
              <a:spcBef>
                <a:spcPts val="0"/>
              </a:spcBef>
              <a:spcAft>
                <a:spcPts val="0"/>
              </a:spcAft>
              <a:buSzPts val="1500"/>
              <a:buChar char="○"/>
            </a:pPr>
            <a:r>
              <a:rPr lang="en" sz="1500"/>
              <a:t>You need to do your homework on framework nuances</a:t>
            </a:r>
            <a:endParaRPr sz="1500"/>
          </a:p>
          <a:p>
            <a:pPr indent="-323850" lvl="1" marL="914400" rtl="0" algn="l">
              <a:spcBef>
                <a:spcPts val="0"/>
              </a:spcBef>
              <a:spcAft>
                <a:spcPts val="0"/>
              </a:spcAft>
              <a:buSzPts val="1500"/>
              <a:buChar char="○"/>
            </a:pPr>
            <a:r>
              <a:rPr lang="en" sz="1500"/>
              <a:t>Good example of why I often double-back and check one last time… (story time)</a:t>
            </a:r>
            <a:endParaRPr sz="1500"/>
          </a:p>
        </p:txBody>
      </p:sp>
      <p:pic>
        <p:nvPicPr>
          <p:cNvPr id="705" name="Google Shape;705;p91"/>
          <p:cNvPicPr preferRelativeResize="0"/>
          <p:nvPr/>
        </p:nvPicPr>
        <p:blipFill>
          <a:blip r:embed="rId3">
            <a:alphaModFix/>
          </a:blip>
          <a:stretch>
            <a:fillRect/>
          </a:stretch>
        </p:blipFill>
        <p:spPr>
          <a:xfrm>
            <a:off x="1801875" y="2178400"/>
            <a:ext cx="5540226" cy="283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Expect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Our Experience and Stories</a:t>
            </a:r>
            <a:endParaRPr sz="2400"/>
          </a:p>
          <a:p>
            <a:pPr indent="-381000" lvl="0" marL="457200" rtl="0" algn="l">
              <a:spcBef>
                <a:spcPts val="0"/>
              </a:spcBef>
              <a:spcAft>
                <a:spcPts val="0"/>
              </a:spcAft>
              <a:buSzPts val="2400"/>
              <a:buChar char="●"/>
            </a:pPr>
            <a:r>
              <a:rPr lang="en" sz="2400"/>
              <a:t>Specific Information about Code Reviews</a:t>
            </a:r>
            <a:endParaRPr sz="2400"/>
          </a:p>
          <a:p>
            <a:pPr indent="-381000" lvl="0" marL="457200" rtl="0" algn="l">
              <a:spcBef>
                <a:spcPts val="0"/>
              </a:spcBef>
              <a:spcAft>
                <a:spcPts val="0"/>
              </a:spcAft>
              <a:buSzPts val="2400"/>
              <a:buChar char="●"/>
            </a:pPr>
            <a:r>
              <a:rPr lang="en" sz="2400"/>
              <a:t>Interactive Hands-On Exercises</a:t>
            </a:r>
            <a:endParaRPr sz="2400"/>
          </a:p>
          <a:p>
            <a:pPr indent="-381000" lvl="0" marL="457200" rtl="0" algn="l">
              <a:spcBef>
                <a:spcPts val="0"/>
              </a:spcBef>
              <a:spcAft>
                <a:spcPts val="0"/>
              </a:spcAft>
              <a:buSzPts val="2400"/>
              <a:buChar char="●"/>
            </a:pPr>
            <a:r>
              <a:rPr lang="en" sz="2400"/>
              <a:t>Practice, practice, practice</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9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a:t>
            </a:r>
            <a:endParaRPr/>
          </a:p>
        </p:txBody>
      </p:sp>
      <p:sp>
        <p:nvSpPr>
          <p:cNvPr id="716" name="Google Shape;716;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Analyze source for role enforcement, appropriate user boundaries, privileges required for access, and business-logic flaws</a:t>
            </a:r>
            <a:endParaRPr sz="2200"/>
          </a:p>
          <a:p>
            <a:pPr indent="-368300" lvl="0" marL="457200" marR="0" rtl="0" algn="l">
              <a:lnSpc>
                <a:spcPct val="115000"/>
              </a:lnSpc>
              <a:spcBef>
                <a:spcPts val="0"/>
              </a:spcBef>
              <a:spcAft>
                <a:spcPts val="0"/>
              </a:spcAft>
              <a:buClr>
                <a:schemeClr val="accent3"/>
              </a:buClr>
              <a:buSzPts val="2200"/>
              <a:buFont typeface="Proxima Nova"/>
              <a:buChar char="●"/>
            </a:pPr>
            <a:r>
              <a:rPr lang="en" sz="2200"/>
              <a:t>Roles and associated enforcement routines must be identified during information gathering</a:t>
            </a:r>
            <a:endParaRPr sz="2200"/>
          </a:p>
          <a:p>
            <a:pPr indent="-368300" lvl="0" marL="457200" rtl="0" algn="l">
              <a:spcBef>
                <a:spcPts val="0"/>
              </a:spcBef>
              <a:spcAft>
                <a:spcPts val="0"/>
              </a:spcAft>
              <a:buSzPts val="2200"/>
              <a:buChar char="●"/>
            </a:pPr>
            <a:r>
              <a:rPr lang="en" sz="2200"/>
              <a:t>Pay attention to any endpoints that include sensitive data or functionality</a:t>
            </a:r>
            <a:endParaRPr sz="2200"/>
          </a:p>
          <a:p>
            <a:pPr indent="-342900" lvl="1" marL="914400" rtl="0" algn="l">
              <a:spcBef>
                <a:spcPts val="0"/>
              </a:spcBef>
              <a:spcAft>
                <a:spcPts val="0"/>
              </a:spcAft>
              <a:buSzPts val="1800"/>
              <a:buChar char="○"/>
            </a:pPr>
            <a:r>
              <a:rPr lang="en" sz="1800"/>
              <a:t>Vertical authorization weaknesses - escalated privileges</a:t>
            </a:r>
            <a:endParaRPr sz="1800"/>
          </a:p>
          <a:p>
            <a:pPr indent="-342900" lvl="2" marL="1371600" rtl="0" algn="l">
              <a:spcBef>
                <a:spcPts val="0"/>
              </a:spcBef>
              <a:spcAft>
                <a:spcPts val="0"/>
              </a:spcAft>
              <a:buSzPts val="1800"/>
              <a:buChar char="■"/>
            </a:pPr>
            <a:r>
              <a:rPr lang="en" sz="1800"/>
              <a:t>Authenticated and unauthenticated access</a:t>
            </a:r>
            <a:endParaRPr sz="1800"/>
          </a:p>
          <a:p>
            <a:pPr indent="-342900" lvl="1" marL="914400" rtl="0" algn="l">
              <a:spcBef>
                <a:spcPts val="0"/>
              </a:spcBef>
              <a:spcAft>
                <a:spcPts val="0"/>
              </a:spcAft>
              <a:buSzPts val="1800"/>
              <a:buChar char="○"/>
            </a:pPr>
            <a:r>
              <a:rPr lang="en" sz="1800"/>
              <a:t>Horizontal authorization weaknesses - access another user’s data</a:t>
            </a:r>
            <a:endParaRPr sz="1800"/>
          </a:p>
          <a:p>
            <a:pPr indent="0" lvl="0" marL="0" rtl="0" algn="l">
              <a:spcBef>
                <a:spcPts val="1600"/>
              </a:spcBef>
              <a:spcAft>
                <a:spcPts val="1600"/>
              </a:spcAft>
              <a:buNone/>
            </a:pPr>
            <a:r>
              <a:t/>
            </a:r>
            <a:endParaRPr sz="2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Vulnerabilities</a:t>
            </a:r>
            <a:endParaRPr/>
          </a:p>
        </p:txBody>
      </p:sp>
      <p:sp>
        <p:nvSpPr>
          <p:cNvPr id="722" name="Google Shape;722;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accent3"/>
              </a:buClr>
              <a:buSzPts val="2400"/>
              <a:buFont typeface="Proxima Nova"/>
              <a:buChar char="●"/>
            </a:pPr>
            <a:r>
              <a:rPr lang="en" sz="2400"/>
              <a:t>Broken Access Control - OWASP Top 10 A5:2017</a:t>
            </a:r>
            <a:endParaRPr sz="2400"/>
          </a:p>
          <a:p>
            <a:pPr indent="-355600" lvl="1" marL="914400" marR="0" rtl="0" algn="l">
              <a:lnSpc>
                <a:spcPct val="115000"/>
              </a:lnSpc>
              <a:spcBef>
                <a:spcPts val="0"/>
              </a:spcBef>
              <a:spcAft>
                <a:spcPts val="0"/>
              </a:spcAft>
              <a:buSzPts val="2000"/>
              <a:buChar char="○"/>
            </a:pPr>
            <a:r>
              <a:rPr lang="en" sz="2000"/>
              <a:t>Privilege Escalation</a:t>
            </a:r>
            <a:endParaRPr sz="2000"/>
          </a:p>
          <a:p>
            <a:pPr indent="-355600" lvl="1" marL="914400" marR="0" rtl="0" algn="l">
              <a:lnSpc>
                <a:spcPct val="115000"/>
              </a:lnSpc>
              <a:spcBef>
                <a:spcPts val="0"/>
              </a:spcBef>
              <a:spcAft>
                <a:spcPts val="0"/>
              </a:spcAft>
              <a:buSzPts val="2000"/>
              <a:buChar char="○"/>
            </a:pPr>
            <a:r>
              <a:rPr lang="en" sz="2000"/>
              <a:t>Missing Function Level Access Control</a:t>
            </a:r>
            <a:endParaRPr sz="2000"/>
          </a:p>
          <a:p>
            <a:pPr indent="-355600" lvl="1" marL="914400" marR="0" rtl="0" algn="l">
              <a:lnSpc>
                <a:spcPct val="115000"/>
              </a:lnSpc>
              <a:spcBef>
                <a:spcPts val="0"/>
              </a:spcBef>
              <a:spcAft>
                <a:spcPts val="0"/>
              </a:spcAft>
              <a:buSzPts val="2000"/>
              <a:buChar char="○"/>
            </a:pPr>
            <a:r>
              <a:rPr lang="en" sz="2000"/>
              <a:t>Insecure Direct Object Reference</a:t>
            </a:r>
            <a:endParaRPr sz="2000"/>
          </a:p>
          <a:p>
            <a:pPr indent="-381000" lvl="0" marL="457200" marR="0" rtl="0" algn="l">
              <a:lnSpc>
                <a:spcPct val="115000"/>
              </a:lnSpc>
              <a:spcBef>
                <a:spcPts val="0"/>
              </a:spcBef>
              <a:spcAft>
                <a:spcPts val="0"/>
              </a:spcAft>
              <a:buSzPts val="2400"/>
              <a:buChar char="●"/>
            </a:pPr>
            <a:r>
              <a:rPr lang="en" sz="2400"/>
              <a:t>Sensitive Data Exposure - OWASP Top 10 A3:2017</a:t>
            </a:r>
            <a:endParaRPr sz="2400"/>
          </a:p>
          <a:p>
            <a:pPr indent="-381000" lvl="0" marL="457200" marR="0" rtl="0" algn="l">
              <a:lnSpc>
                <a:spcPct val="115000"/>
              </a:lnSpc>
              <a:spcBef>
                <a:spcPts val="0"/>
              </a:spcBef>
              <a:spcAft>
                <a:spcPts val="0"/>
              </a:spcAft>
              <a:buSzPts val="2400"/>
              <a:buChar char="●"/>
            </a:pPr>
            <a:r>
              <a:rPr lang="en" sz="2400"/>
              <a:t>Mass Assignment</a:t>
            </a:r>
            <a:endParaRPr sz="2400"/>
          </a:p>
          <a:p>
            <a:pPr indent="-381000" lvl="0" marL="457200" marR="0" rtl="0" algn="l">
              <a:lnSpc>
                <a:spcPct val="115000"/>
              </a:lnSpc>
              <a:spcBef>
                <a:spcPts val="0"/>
              </a:spcBef>
              <a:spcAft>
                <a:spcPts val="0"/>
              </a:spcAft>
              <a:buSzPts val="2400"/>
              <a:buChar char="●"/>
            </a:pPr>
            <a:r>
              <a:rPr lang="en" sz="2400"/>
              <a:t>Business Logic Flaws</a:t>
            </a:r>
            <a:endParaRPr sz="2400"/>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728" name="Google Shape;728;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a:t>
            </a:r>
            <a:r>
              <a:rPr lang="en" sz="2000"/>
              <a:t> different authorization functions?</a:t>
            </a:r>
            <a:endParaRPr sz="2000"/>
          </a:p>
          <a:p>
            <a:pPr indent="-330200" lvl="1" marL="914400" rtl="0" algn="l">
              <a:spcBef>
                <a:spcPts val="0"/>
              </a:spcBef>
              <a:spcAft>
                <a:spcPts val="0"/>
              </a:spcAft>
              <a:buSzPts val="1600"/>
              <a:buChar char="○"/>
            </a:pPr>
            <a:r>
              <a:rPr lang="en" sz="1600"/>
              <a:t>Token/User/Role validation?</a:t>
            </a:r>
            <a:endParaRPr sz="1600"/>
          </a:p>
          <a:p>
            <a:pPr indent="-330200" lvl="1" marL="914400" rtl="0" algn="l">
              <a:spcBef>
                <a:spcPts val="0"/>
              </a:spcBef>
              <a:spcAft>
                <a:spcPts val="0"/>
              </a:spcAft>
              <a:buSzPts val="1600"/>
              <a:buChar char="○"/>
            </a:pPr>
            <a:r>
              <a:rPr lang="en" sz="1600"/>
              <a:t>Is this handled by custom framework functionality?</a:t>
            </a:r>
            <a:endParaRPr sz="1600"/>
          </a:p>
          <a:p>
            <a:pPr indent="-330200" lvl="1" marL="914400" rtl="0" algn="l">
              <a:spcBef>
                <a:spcPts val="0"/>
              </a:spcBef>
              <a:spcAft>
                <a:spcPts val="0"/>
              </a:spcAft>
              <a:buSzPts val="1600"/>
              <a:buChar char="○"/>
            </a:pPr>
            <a:r>
              <a:rPr lang="en" sz="1600"/>
              <a:t>Decorators vs. static source code</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Can non-privileged users view, add, or alter accounts?</a:t>
            </a:r>
            <a:endParaRPr sz="2000"/>
          </a:p>
          <a:p>
            <a:pPr indent="-355600" lvl="0" marL="457200" marR="0" rtl="0" algn="l">
              <a:lnSpc>
                <a:spcPct val="115000"/>
              </a:lnSpc>
              <a:spcBef>
                <a:spcPts val="0"/>
              </a:spcBef>
              <a:spcAft>
                <a:spcPts val="0"/>
              </a:spcAft>
              <a:buSzPts val="2000"/>
              <a:buChar char="●"/>
            </a:pPr>
            <a:r>
              <a:rPr lang="en" sz="2000"/>
              <a:t>Is there functionality to add accounts with higher access levels than their own access?</a:t>
            </a:r>
            <a:endParaRPr sz="2000"/>
          </a:p>
          <a:p>
            <a:pPr indent="-355600" lvl="0" marL="457200" marR="0" rtl="0" algn="l">
              <a:lnSpc>
                <a:spcPct val="115000"/>
              </a:lnSpc>
              <a:spcBef>
                <a:spcPts val="0"/>
              </a:spcBef>
              <a:spcAft>
                <a:spcPts val="0"/>
              </a:spcAft>
              <a:buSzPts val="2000"/>
              <a:buChar char="●"/>
            </a:pPr>
            <a:r>
              <a:rPr lang="en" sz="2000"/>
              <a:t>How is separation of duties handled?</a:t>
            </a:r>
            <a:endParaRPr sz="2000"/>
          </a:p>
          <a:p>
            <a:pPr indent="-355600" lvl="0" marL="457200" marR="0" rtl="0" algn="l">
              <a:lnSpc>
                <a:spcPct val="115000"/>
              </a:lnSpc>
              <a:spcBef>
                <a:spcPts val="0"/>
              </a:spcBef>
              <a:spcAft>
                <a:spcPts val="0"/>
              </a:spcAft>
              <a:buSzPts val="2000"/>
              <a:buChar char="●"/>
            </a:pPr>
            <a:r>
              <a:rPr lang="en" sz="2000"/>
              <a:t>Are disabled accounts prevented from accessing content?</a:t>
            </a:r>
            <a:endParaRPr sz="2000"/>
          </a:p>
          <a:p>
            <a:pPr indent="-355600" lvl="0" marL="457200" marR="0" rtl="0" algn="l">
              <a:lnSpc>
                <a:spcPct val="115000"/>
              </a:lnSpc>
              <a:spcBef>
                <a:spcPts val="0"/>
              </a:spcBef>
              <a:spcAft>
                <a:spcPts val="0"/>
              </a:spcAft>
              <a:buSzPts val="2000"/>
              <a:buChar char="●"/>
            </a:pPr>
            <a:r>
              <a:rPr lang="en" sz="2000"/>
              <a:t>Can password-protected pages be directly accessed without authentication?</a:t>
            </a: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a:t>
            </a:r>
            <a:endParaRPr/>
          </a:p>
        </p:txBody>
      </p:sp>
      <p:sp>
        <p:nvSpPr>
          <p:cNvPr id="734" name="Google Shape;734;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Goes by a few names</a:t>
            </a:r>
            <a:endParaRPr sz="2600"/>
          </a:p>
          <a:p>
            <a:pPr indent="-368300" lvl="1" marL="1371600" rtl="0" algn="l">
              <a:spcBef>
                <a:spcPts val="0"/>
              </a:spcBef>
              <a:spcAft>
                <a:spcPts val="0"/>
              </a:spcAft>
              <a:buSzPts val="2200"/>
              <a:buChar char="○"/>
            </a:pPr>
            <a:r>
              <a:rPr lang="en" sz="2200"/>
              <a:t>Insecure Binder Vulnerability</a:t>
            </a:r>
            <a:endParaRPr sz="2200"/>
          </a:p>
          <a:p>
            <a:pPr indent="-368300" lvl="1" marL="1371600" rtl="0" algn="l">
              <a:spcBef>
                <a:spcPts val="0"/>
              </a:spcBef>
              <a:spcAft>
                <a:spcPts val="0"/>
              </a:spcAft>
              <a:buSzPts val="2200"/>
              <a:buChar char="○"/>
            </a:pPr>
            <a:r>
              <a:rPr lang="en" sz="2200"/>
              <a:t>Insecure Object Mapping</a:t>
            </a:r>
            <a:endParaRPr sz="2200"/>
          </a:p>
          <a:p>
            <a:pPr indent="-368300" lvl="1" marL="1371600" rtl="0" algn="l">
              <a:spcBef>
                <a:spcPts val="0"/>
              </a:spcBef>
              <a:spcAft>
                <a:spcPts val="0"/>
              </a:spcAft>
              <a:buSzPts val="2200"/>
              <a:buChar char="○"/>
            </a:pPr>
            <a:r>
              <a:rPr lang="en" sz="2200"/>
              <a:t>Mass-Assignment</a:t>
            </a:r>
            <a:endParaRPr sz="2200"/>
          </a:p>
          <a:p>
            <a:pPr indent="-393700" lvl="0" marL="457200" rtl="0" algn="l">
              <a:spcBef>
                <a:spcPts val="0"/>
              </a:spcBef>
              <a:spcAft>
                <a:spcPts val="0"/>
              </a:spcAft>
              <a:buSzPts val="2600"/>
              <a:buChar char="●"/>
            </a:pPr>
            <a:r>
              <a:rPr lang="en" sz="2600"/>
              <a:t>Typically happens when a database entry is created or modified and we do so by throwing in *all* user-supplied parameters</a:t>
            </a:r>
            <a:endParaRPr sz="2600"/>
          </a:p>
          <a:p>
            <a:pPr indent="-393700" lvl="0" marL="457200" rtl="0" algn="l">
              <a:spcBef>
                <a:spcPts val="0"/>
              </a:spcBef>
              <a:spcAft>
                <a:spcPts val="0"/>
              </a:spcAft>
              <a:buSzPts val="2600"/>
              <a:buChar char="●"/>
            </a:pPr>
            <a:r>
              <a:rPr lang="en" sz="2600"/>
              <a:t> For example...</a:t>
            </a:r>
            <a:endParaRPr sz="2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Node</a:t>
            </a:r>
            <a:endParaRPr/>
          </a:p>
        </p:txBody>
      </p:sp>
      <p:pic>
        <p:nvPicPr>
          <p:cNvPr id="740" name="Google Shape;740;p97"/>
          <p:cNvPicPr preferRelativeResize="0"/>
          <p:nvPr/>
        </p:nvPicPr>
        <p:blipFill>
          <a:blip r:embed="rId3">
            <a:alphaModFix/>
          </a:blip>
          <a:stretch>
            <a:fillRect/>
          </a:stretch>
        </p:blipFill>
        <p:spPr>
          <a:xfrm>
            <a:off x="885675" y="1757950"/>
            <a:ext cx="6834776" cy="1715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Rails         Rails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Rails 2/3</a:t>
            </a:r>
            <a:endParaRPr/>
          </a:p>
        </p:txBody>
      </p:sp>
      <p:pic>
        <p:nvPicPr>
          <p:cNvPr id="746" name="Google Shape;746;p98"/>
          <p:cNvPicPr preferRelativeResize="0"/>
          <p:nvPr/>
        </p:nvPicPr>
        <p:blipFill>
          <a:blip r:embed="rId3">
            <a:alphaModFix/>
          </a:blip>
          <a:stretch>
            <a:fillRect/>
          </a:stretch>
        </p:blipFill>
        <p:spPr>
          <a:xfrm>
            <a:off x="155200" y="2175375"/>
            <a:ext cx="5718325" cy="2696450"/>
          </a:xfrm>
          <a:prstGeom prst="rect">
            <a:avLst/>
          </a:prstGeom>
          <a:noFill/>
          <a:ln>
            <a:noFill/>
          </a:ln>
        </p:spPr>
      </p:pic>
      <p:pic>
        <p:nvPicPr>
          <p:cNvPr id="747" name="Google Shape;747;p98"/>
          <p:cNvPicPr preferRelativeResize="0"/>
          <p:nvPr/>
        </p:nvPicPr>
        <p:blipFill rotWithShape="1">
          <a:blip r:embed="rId4">
            <a:alphaModFix/>
          </a:blip>
          <a:srcRect b="12823" l="0" r="16478" t="0"/>
          <a:stretch/>
        </p:blipFill>
        <p:spPr>
          <a:xfrm>
            <a:off x="4830500" y="1216275"/>
            <a:ext cx="4313500" cy="1548475"/>
          </a:xfrm>
          <a:prstGeom prst="rect">
            <a:avLst/>
          </a:prstGeom>
          <a:noFill/>
          <a:ln>
            <a:noFill/>
          </a:ln>
          <a:effectLst>
            <a:outerShdw blurRad="57150" rotWithShape="0" algn="bl" dir="5400000" dist="19050">
              <a:srgbClr val="FFFFFF">
                <a:alpha val="50000"/>
              </a:srgbClr>
            </a:outerShdw>
          </a:effectLst>
        </p:spPr>
      </p:pic>
      <p:pic>
        <p:nvPicPr>
          <p:cNvPr id="748" name="Google Shape;748;p98"/>
          <p:cNvPicPr preferRelativeResize="0"/>
          <p:nvPr/>
        </p:nvPicPr>
        <p:blipFill>
          <a:blip r:embed="rId5">
            <a:alphaModFix/>
          </a:blip>
          <a:stretch>
            <a:fillRect/>
          </a:stretch>
        </p:blipFill>
        <p:spPr>
          <a:xfrm>
            <a:off x="4931125" y="3094675"/>
            <a:ext cx="3901175" cy="117035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754" name="Google Shape;754;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Char char="●"/>
            </a:pPr>
            <a:r>
              <a:rPr lang="en" sz="1900"/>
              <a:t>Is it possible to bypass authorization restrictions by accessing content directly (e.g. can a non-privileged user access the administration pages of an application)?</a:t>
            </a:r>
            <a:endParaRPr sz="1900"/>
          </a:p>
          <a:p>
            <a:pPr indent="-349250" lvl="0" marL="457200" marR="0" rtl="0" algn="l">
              <a:lnSpc>
                <a:spcPct val="115000"/>
              </a:lnSpc>
              <a:spcBef>
                <a:spcPts val="0"/>
              </a:spcBef>
              <a:spcAft>
                <a:spcPts val="0"/>
              </a:spcAft>
              <a:buSzPts val="1900"/>
              <a:buChar char="●"/>
            </a:pPr>
            <a:r>
              <a:rPr lang="en" sz="1900"/>
              <a:t>Can a user escalate privileges through cookie modification, altering form input values and HTTP headers, or by fuzzing URL-based parameters?</a:t>
            </a:r>
            <a:endParaRPr sz="1900"/>
          </a:p>
          <a:p>
            <a:pPr indent="-349250" lvl="0" marL="457200" marR="0" rtl="0" algn="l">
              <a:lnSpc>
                <a:spcPct val="115000"/>
              </a:lnSpc>
              <a:spcBef>
                <a:spcPts val="0"/>
              </a:spcBef>
              <a:spcAft>
                <a:spcPts val="0"/>
              </a:spcAft>
              <a:buSzPts val="1900"/>
              <a:buChar char="●"/>
            </a:pPr>
            <a:r>
              <a:rPr lang="en" sz="1900"/>
              <a:t>Are there horizontal escalation/Insecure Direct Object References in the source code?</a:t>
            </a:r>
            <a:endParaRPr sz="1900"/>
          </a:p>
          <a:p>
            <a:pPr indent="-349250" lvl="0" marL="457200" marR="0" rtl="0" algn="l">
              <a:lnSpc>
                <a:spcPct val="115000"/>
              </a:lnSpc>
              <a:spcBef>
                <a:spcPts val="0"/>
              </a:spcBef>
              <a:spcAft>
                <a:spcPts val="0"/>
              </a:spcAft>
              <a:buSzPts val="1900"/>
              <a:buChar char="●"/>
            </a:pPr>
            <a:r>
              <a:rPr lang="en" sz="1900"/>
              <a:t>Are authentication and authorization flows the first logic executed for each request?</a:t>
            </a:r>
            <a:endParaRPr sz="1900"/>
          </a:p>
          <a:p>
            <a:pPr indent="-349250" lvl="0" marL="457200" marR="0" rtl="0" algn="l">
              <a:lnSpc>
                <a:spcPct val="115000"/>
              </a:lnSpc>
              <a:spcBef>
                <a:spcPts val="0"/>
              </a:spcBef>
              <a:spcAft>
                <a:spcPts val="0"/>
              </a:spcAft>
              <a:buSzPts val="1900"/>
              <a:buChar char="●"/>
            </a:pPr>
            <a:r>
              <a:rPr lang="en" sz="1900"/>
              <a:t>Are authorization checks granular (page and directory level) or per-application?</a:t>
            </a:r>
            <a:endParaRPr sz="1900"/>
          </a:p>
          <a:p>
            <a:pPr indent="0" lvl="0" marL="0" rtl="0" algn="l">
              <a:spcBef>
                <a:spcPts val="1600"/>
              </a:spcBef>
              <a:spcAft>
                <a:spcPts val="1600"/>
              </a:spcAft>
              <a:buNone/>
            </a:pPr>
            <a:r>
              <a:t/>
            </a:r>
            <a:endParaRPr sz="1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760" name="Google Shape;760;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Are access to sensitive pages and data denied by default?</a:t>
            </a:r>
            <a:endParaRPr sz="2400"/>
          </a:p>
          <a:p>
            <a:pPr indent="-381000" lvl="0" marL="457200" marR="0" rtl="0" algn="l">
              <a:lnSpc>
                <a:spcPct val="115000"/>
              </a:lnSpc>
              <a:spcBef>
                <a:spcPts val="0"/>
              </a:spcBef>
              <a:spcAft>
                <a:spcPts val="0"/>
              </a:spcAft>
              <a:buSzPts val="2400"/>
              <a:buChar char="●"/>
            </a:pPr>
            <a:r>
              <a:rPr lang="en" sz="2400"/>
              <a:t>Are users forced to re-assert their credentials for requests that have critical side-effect (account changes, password reset, etc)?</a:t>
            </a:r>
            <a:endParaRPr sz="2400"/>
          </a:p>
          <a:p>
            <a:pPr indent="-381000" lvl="0" marL="457200" marR="0" rtl="0" algn="l">
              <a:lnSpc>
                <a:spcPct val="115000"/>
              </a:lnSpc>
              <a:spcBef>
                <a:spcPts val="0"/>
              </a:spcBef>
              <a:spcAft>
                <a:spcPts val="0"/>
              </a:spcAft>
              <a:buSzPts val="2400"/>
              <a:buChar char="●"/>
            </a:pPr>
            <a:r>
              <a:rPr lang="en" sz="2400"/>
              <a:t>Do authorization checks have clearly defined roles?</a:t>
            </a:r>
            <a:endParaRPr sz="2400"/>
          </a:p>
          <a:p>
            <a:pPr indent="-381000" lvl="0" marL="457200" marR="0" rtl="0" algn="l">
              <a:lnSpc>
                <a:spcPct val="115000"/>
              </a:lnSpc>
              <a:spcBef>
                <a:spcPts val="0"/>
              </a:spcBef>
              <a:spcAft>
                <a:spcPts val="0"/>
              </a:spcAft>
              <a:buSzPts val="2400"/>
              <a:buChar char="●"/>
            </a:pPr>
            <a:r>
              <a:rPr lang="en" sz="2400"/>
              <a:t>Can authorization be circumvented by parameter or cookie/token manipulation?</a:t>
            </a:r>
            <a:endParaRPr sz="2400"/>
          </a:p>
          <a:p>
            <a:pPr indent="-381000" lvl="0" marL="457200" marR="0" rtl="0" algn="l">
              <a:lnSpc>
                <a:spcPct val="115000"/>
              </a:lnSpc>
              <a:spcBef>
                <a:spcPts val="0"/>
              </a:spcBef>
              <a:spcAft>
                <a:spcPts val="0"/>
              </a:spcAft>
              <a:buSzPts val="2400"/>
              <a:buChar char="●"/>
            </a:pPr>
            <a:r>
              <a:rPr lang="en" sz="2400"/>
              <a:t>Are CSRF protections in place and appropriate?</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01"/>
          <p:cNvSpPr txBox="1"/>
          <p:nvPr>
            <p:ph type="title"/>
          </p:nvPr>
        </p:nvSpPr>
        <p:spPr>
          <a:xfrm>
            <a:off x="265500" y="279900"/>
            <a:ext cx="4045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766" name="Google Shape;766;p10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767" name="Google Shape;767;p101"/>
          <p:cNvSpPr txBox="1"/>
          <p:nvPr>
            <p:ph idx="1" type="subTitle"/>
          </p:nvPr>
        </p:nvSpPr>
        <p:spPr>
          <a:xfrm>
            <a:off x="265500" y="1232825"/>
            <a:ext cx="4045200" cy="36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Genghis Khan</a:t>
            </a:r>
            <a:endParaRPr b="1"/>
          </a:p>
          <a:p>
            <a:pPr indent="0" lvl="0" marL="0" rtl="0" algn="ctr">
              <a:spcBef>
                <a:spcPts val="0"/>
              </a:spcBef>
              <a:spcAft>
                <a:spcPts val="0"/>
              </a:spcAft>
              <a:buNone/>
            </a:pPr>
            <a:r>
              <a:t/>
            </a:r>
            <a:endParaRPr sz="1100"/>
          </a:p>
          <a:p>
            <a:pPr indent="-361950" lvl="0" marL="457200" rtl="0" algn="l">
              <a:spcBef>
                <a:spcPts val="0"/>
              </a:spcBef>
              <a:spcAft>
                <a:spcPts val="0"/>
              </a:spcAft>
              <a:buSzPts val="2100"/>
              <a:buAutoNum type="arabicPeriod"/>
            </a:pPr>
            <a:r>
              <a:rPr lang="en"/>
              <a:t>Start secure code review of ~/code/skea_django</a:t>
            </a:r>
            <a:endParaRPr/>
          </a:p>
          <a:p>
            <a:pPr indent="-361950" lvl="1" marL="914400" rtl="0" algn="l">
              <a:spcBef>
                <a:spcPts val="0"/>
              </a:spcBef>
              <a:spcAft>
                <a:spcPts val="0"/>
              </a:spcAft>
              <a:buSzPts val="2100"/>
              <a:buAutoNum type="alphaLcPeriod"/>
            </a:pPr>
            <a:r>
              <a:rPr lang="en"/>
              <a:t>Info Gathering</a:t>
            </a:r>
            <a:endParaRPr/>
          </a:p>
          <a:p>
            <a:pPr indent="-355600" lvl="2" marL="1371600" rtl="0" algn="l">
              <a:spcBef>
                <a:spcPts val="0"/>
              </a:spcBef>
              <a:spcAft>
                <a:spcPts val="0"/>
              </a:spcAft>
              <a:buSzPts val="2000"/>
              <a:buAutoNum type="romanLcPeriod"/>
            </a:pPr>
            <a:r>
              <a:rPr lang="en" sz="1400"/>
              <a:t>(Tech Stack/Biz Purpose/Risk Assessment)</a:t>
            </a:r>
            <a:endParaRPr sz="2000"/>
          </a:p>
          <a:p>
            <a:pPr indent="-361950" lvl="1" marL="914400" rtl="0" algn="l">
              <a:spcBef>
                <a:spcPts val="0"/>
              </a:spcBef>
              <a:spcAft>
                <a:spcPts val="0"/>
              </a:spcAft>
              <a:buSzPts val="2100"/>
              <a:buAutoNum type="alphaLcPeriod"/>
            </a:pPr>
            <a:r>
              <a:rPr lang="en"/>
              <a:t>Map Routes</a:t>
            </a:r>
            <a:endParaRPr/>
          </a:p>
          <a:p>
            <a:pPr indent="-361950" lvl="1" marL="914400" rtl="0" algn="l">
              <a:spcBef>
                <a:spcPts val="0"/>
              </a:spcBef>
              <a:spcAft>
                <a:spcPts val="0"/>
              </a:spcAft>
              <a:buSzPts val="2100"/>
              <a:buAutoNum type="alphaLcPeriod"/>
            </a:pPr>
            <a:r>
              <a:rPr lang="en"/>
              <a:t>AuthZ Functions </a:t>
            </a:r>
            <a:endParaRPr/>
          </a:p>
          <a:p>
            <a:pPr indent="-361950" lvl="0" marL="457200" rtl="0" algn="l">
              <a:spcBef>
                <a:spcPts val="0"/>
              </a:spcBef>
              <a:spcAft>
                <a:spcPts val="0"/>
              </a:spcAft>
              <a:buSzPts val="2100"/>
              <a:buAutoNum type="arabicPeriod"/>
            </a:pPr>
            <a:r>
              <a:rPr lang="en"/>
              <a:t>Build an authorization checklist</a:t>
            </a:r>
            <a:endParaRPr/>
          </a:p>
          <a:p>
            <a:pPr indent="-361950" lvl="0" marL="457200" rtl="0" algn="l">
              <a:spcBef>
                <a:spcPts val="0"/>
              </a:spcBef>
              <a:spcAft>
                <a:spcPts val="0"/>
              </a:spcAft>
              <a:buSzPts val="2100"/>
              <a:buAutoNum type="arabicPeriod"/>
            </a:pPr>
            <a:r>
              <a:rPr lang="en"/>
              <a:t>Test checklist items</a:t>
            </a:r>
            <a:endParaRPr/>
          </a:p>
        </p:txBody>
      </p:sp>
      <p:pic>
        <p:nvPicPr>
          <p:cNvPr id="768" name="Google Shape;768;p101"/>
          <p:cNvPicPr preferRelativeResize="0"/>
          <p:nvPr/>
        </p:nvPicPr>
        <p:blipFill>
          <a:blip r:embed="rId3">
            <a:alphaModFix/>
          </a:blip>
          <a:stretch>
            <a:fillRect/>
          </a:stretch>
        </p:blipFill>
        <p:spPr>
          <a:xfrm>
            <a:off x="4705163" y="1363025"/>
            <a:ext cx="4305675" cy="241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a:t>
            </a:r>
            <a:endParaRPr/>
          </a:p>
        </p:txBody>
      </p:sp>
      <p:sp>
        <p:nvSpPr>
          <p:cNvPr id="111" name="Google Shape;111;p21"/>
          <p:cNvSpPr txBox="1"/>
          <p:nvPr>
            <p:ph idx="1" type="body"/>
          </p:nvPr>
        </p:nvSpPr>
        <p:spPr>
          <a:xfrm>
            <a:off x="311700" y="1152475"/>
            <a:ext cx="3963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a file, take notes :-)</a:t>
            </a:r>
            <a:endParaRPr/>
          </a:p>
          <a:p>
            <a:pPr indent="-342900" lvl="0" marL="457200" rtl="0" algn="l">
              <a:spcBef>
                <a:spcPts val="0"/>
              </a:spcBef>
              <a:spcAft>
                <a:spcPts val="0"/>
              </a:spcAft>
              <a:buSzPts val="1800"/>
              <a:buAutoNum type="arabicPeriod"/>
            </a:pPr>
            <a:r>
              <a:rPr lang="en"/>
              <a:t>Get to know the application purpose</a:t>
            </a:r>
            <a:endParaRPr/>
          </a:p>
          <a:p>
            <a:pPr indent="-342900" lvl="0" marL="457200" rtl="0" algn="l">
              <a:spcBef>
                <a:spcPts val="0"/>
              </a:spcBef>
              <a:spcAft>
                <a:spcPts val="0"/>
              </a:spcAft>
              <a:buSzPts val="1800"/>
              <a:buAutoNum type="arabicPeriod"/>
            </a:pPr>
            <a:r>
              <a:rPr lang="en"/>
              <a:t>Map the application</a:t>
            </a:r>
            <a:endParaRPr/>
          </a:p>
          <a:p>
            <a:pPr indent="-342900" lvl="0" marL="457200" rtl="0" algn="l">
              <a:spcBef>
                <a:spcPts val="0"/>
              </a:spcBef>
              <a:spcAft>
                <a:spcPts val="0"/>
              </a:spcAft>
              <a:buSzPts val="1800"/>
              <a:buAutoNum type="arabicPeriod"/>
            </a:pPr>
            <a:r>
              <a:rPr lang="en"/>
              <a:t>Brainstorm risks to the application</a:t>
            </a:r>
            <a:endParaRPr/>
          </a:p>
          <a:p>
            <a:pPr indent="-342900" lvl="0" marL="457200" rtl="0" algn="l">
              <a:spcBef>
                <a:spcPts val="0"/>
              </a:spcBef>
              <a:spcAft>
                <a:spcPts val="0"/>
              </a:spcAft>
              <a:buSzPts val="1800"/>
              <a:buAutoNum type="arabicPeriod"/>
            </a:pPr>
            <a:r>
              <a:rPr b="1" lang="en"/>
              <a:t>Build your list of review items</a:t>
            </a:r>
            <a:endParaRPr b="1"/>
          </a:p>
          <a:p>
            <a:pPr indent="-342900" lvl="0" marL="457200" rtl="0" algn="l">
              <a:spcBef>
                <a:spcPts val="0"/>
              </a:spcBef>
              <a:spcAft>
                <a:spcPts val="0"/>
              </a:spcAft>
              <a:buSzPts val="1800"/>
              <a:buAutoNum type="arabicPeriod"/>
            </a:pPr>
            <a:r>
              <a:rPr lang="en"/>
              <a:t>Perform all reviews</a:t>
            </a:r>
            <a:endParaRPr/>
          </a:p>
          <a:p>
            <a:pPr indent="-342900" lvl="0" marL="457200" rtl="0" algn="l">
              <a:spcBef>
                <a:spcPts val="0"/>
              </a:spcBef>
              <a:spcAft>
                <a:spcPts val="0"/>
              </a:spcAft>
              <a:buSzPts val="1800"/>
              <a:buAutoNum type="arabicPeriod"/>
            </a:pPr>
            <a:r>
              <a:rPr lang="en"/>
              <a:t>Double back (3-6)</a:t>
            </a:r>
            <a:endParaRPr/>
          </a:p>
        </p:txBody>
      </p:sp>
      <p:pic>
        <p:nvPicPr>
          <p:cNvPr id="112" name="Google Shape;112;p21"/>
          <p:cNvPicPr preferRelativeResize="0"/>
          <p:nvPr/>
        </p:nvPicPr>
        <p:blipFill>
          <a:blip r:embed="rId3">
            <a:alphaModFix/>
          </a:blip>
          <a:stretch>
            <a:fillRect/>
          </a:stretch>
        </p:blipFill>
        <p:spPr>
          <a:xfrm>
            <a:off x="3910075" y="1017733"/>
            <a:ext cx="5071151" cy="2151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4" name="Google Shape;774;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First of all look into views.py</a:t>
            </a:r>
            <a:endParaRPr sz="2500"/>
          </a:p>
          <a:p>
            <a:pPr indent="0" lvl="0" marL="457200" rtl="0" algn="l">
              <a:spcBef>
                <a:spcPts val="1600"/>
              </a:spcBef>
              <a:spcAft>
                <a:spcPts val="1600"/>
              </a:spcAft>
              <a:buNone/>
            </a:pPr>
            <a:r>
              <a:t/>
            </a:r>
            <a:endParaRPr/>
          </a:p>
        </p:txBody>
      </p:sp>
      <p:pic>
        <p:nvPicPr>
          <p:cNvPr id="775" name="Google Shape;775;p102"/>
          <p:cNvPicPr preferRelativeResize="0"/>
          <p:nvPr/>
        </p:nvPicPr>
        <p:blipFill>
          <a:blip r:embed="rId3">
            <a:alphaModFix/>
          </a:blip>
          <a:stretch>
            <a:fillRect/>
          </a:stretch>
        </p:blipFill>
        <p:spPr>
          <a:xfrm>
            <a:off x="0" y="1816972"/>
            <a:ext cx="9144000" cy="4774557"/>
          </a:xfrm>
          <a:prstGeom prst="rect">
            <a:avLst/>
          </a:prstGeom>
          <a:noFill/>
          <a:ln>
            <a:noFill/>
          </a:ln>
        </p:spPr>
      </p:pic>
      <p:sp>
        <p:nvSpPr>
          <p:cNvPr id="776" name="Google Shape;776;p102"/>
          <p:cNvSpPr/>
          <p:nvPr/>
        </p:nvSpPr>
        <p:spPr>
          <a:xfrm>
            <a:off x="686425" y="3995900"/>
            <a:ext cx="2132700" cy="453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2" name="Google Shape;782;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What about objects? Does it protect against IDOR? How?</a:t>
            </a:r>
            <a:endParaRPr sz="2500"/>
          </a:p>
          <a:p>
            <a:pPr indent="0" lvl="0" marL="457200" rtl="0" algn="l">
              <a:spcBef>
                <a:spcPts val="1600"/>
              </a:spcBef>
              <a:spcAft>
                <a:spcPts val="1600"/>
              </a:spcAft>
              <a:buNone/>
            </a:pPr>
            <a:r>
              <a:t/>
            </a:r>
            <a:endParaRPr/>
          </a:p>
        </p:txBody>
      </p:sp>
      <p:pic>
        <p:nvPicPr>
          <p:cNvPr id="783" name="Google Shape;783;p103"/>
          <p:cNvPicPr preferRelativeResize="0"/>
          <p:nvPr/>
        </p:nvPicPr>
        <p:blipFill>
          <a:blip r:embed="rId3">
            <a:alphaModFix/>
          </a:blip>
          <a:stretch>
            <a:fillRect/>
          </a:stretch>
        </p:blipFill>
        <p:spPr>
          <a:xfrm>
            <a:off x="0" y="2084176"/>
            <a:ext cx="9143999" cy="2484699"/>
          </a:xfrm>
          <a:prstGeom prst="rect">
            <a:avLst/>
          </a:prstGeom>
          <a:noFill/>
          <a:ln>
            <a:noFill/>
          </a:ln>
        </p:spPr>
      </p:pic>
      <p:sp>
        <p:nvSpPr>
          <p:cNvPr id="784" name="Google Shape;784;p103"/>
          <p:cNvSpPr/>
          <p:nvPr/>
        </p:nvSpPr>
        <p:spPr>
          <a:xfrm>
            <a:off x="2828800" y="3205375"/>
            <a:ext cx="6203400" cy="459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0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r>
              <a:rPr lang="en"/>
              <a:t> Review</a:t>
            </a:r>
            <a:endParaRPr/>
          </a:p>
        </p:txBody>
      </p:sp>
      <p:sp>
        <p:nvSpPr>
          <p:cNvPr id="795" name="Google Shape;79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Authentication establishes user identity</a:t>
            </a:r>
            <a:endParaRPr sz="2100"/>
          </a:p>
          <a:p>
            <a:pPr indent="-361950" lvl="0" marL="457200" rtl="0" algn="l">
              <a:spcBef>
                <a:spcPts val="0"/>
              </a:spcBef>
              <a:spcAft>
                <a:spcPts val="0"/>
              </a:spcAft>
              <a:buSzPts val="2100"/>
              <a:buChar char="●"/>
            </a:pPr>
            <a:r>
              <a:rPr lang="en" sz="2100"/>
              <a:t>Examine the user identification process of the application.</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Available application resources include both unidentified and identified users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Use enumeration of the application endpoints to trace the authentication flow and functions.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Sensitive application and business functionality should redirect as appropriate to the authentication flow to properly identify a user</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Include an application functionality that identifies a user in this review</a:t>
            </a:r>
            <a:endParaRPr sz="21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a:t>
            </a:r>
            <a:endParaRPr/>
          </a:p>
        </p:txBody>
      </p:sp>
      <p:sp>
        <p:nvSpPr>
          <p:cNvPr id="801" name="Google Shape;801;p106"/>
          <p:cNvSpPr txBox="1"/>
          <p:nvPr>
            <p:ph idx="1" type="body"/>
          </p:nvPr>
        </p:nvSpPr>
        <p:spPr>
          <a:xfrm>
            <a:off x="311700" y="1152475"/>
            <a:ext cx="8520600" cy="34164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How does an application confirm identity?</a:t>
            </a:r>
            <a:endParaRPr sz="3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Vulnerabilities</a:t>
            </a:r>
            <a:endParaRPr/>
          </a:p>
        </p:txBody>
      </p:sp>
      <p:sp>
        <p:nvSpPr>
          <p:cNvPr id="807" name="Google Shape;807;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Broken Authentication - OWASP Top 10 A2:2017</a:t>
            </a:r>
            <a:endParaRPr sz="2800"/>
          </a:p>
          <a:p>
            <a:pPr indent="-406400" lvl="0" marL="457200" rtl="0" algn="l">
              <a:spcBef>
                <a:spcPts val="0"/>
              </a:spcBef>
              <a:spcAft>
                <a:spcPts val="0"/>
              </a:spcAft>
              <a:buSzPts val="2800"/>
              <a:buChar char="●"/>
            </a:pPr>
            <a:r>
              <a:rPr lang="en" sz="2800"/>
              <a:t>User Enumeration</a:t>
            </a:r>
            <a:endParaRPr sz="2800"/>
          </a:p>
          <a:p>
            <a:pPr indent="-406400" lvl="0" marL="457200" rtl="0" algn="l">
              <a:spcBef>
                <a:spcPts val="0"/>
              </a:spcBef>
              <a:spcAft>
                <a:spcPts val="0"/>
              </a:spcAft>
              <a:buSzPts val="2800"/>
              <a:buChar char="●"/>
            </a:pPr>
            <a:r>
              <a:rPr lang="en" sz="2800"/>
              <a:t>Session Management Issues</a:t>
            </a:r>
            <a:endParaRPr sz="2800"/>
          </a:p>
          <a:p>
            <a:pPr indent="-406400" lvl="0" marL="457200" rtl="0" algn="l">
              <a:spcBef>
                <a:spcPts val="0"/>
              </a:spcBef>
              <a:spcAft>
                <a:spcPts val="0"/>
              </a:spcAft>
              <a:buSzPts val="2800"/>
              <a:buChar char="●"/>
            </a:pPr>
            <a:r>
              <a:rPr lang="en" sz="2800"/>
              <a:t>Authentication Bypass</a:t>
            </a:r>
            <a:endParaRPr sz="2800"/>
          </a:p>
          <a:p>
            <a:pPr indent="-406400" lvl="0" marL="457200" rtl="0" algn="l">
              <a:spcBef>
                <a:spcPts val="0"/>
              </a:spcBef>
              <a:spcAft>
                <a:spcPts val="0"/>
              </a:spcAft>
              <a:buSzPts val="2800"/>
              <a:buChar char="●"/>
            </a:pPr>
            <a:r>
              <a:rPr lang="en" sz="2800"/>
              <a:t>Brute-Force Attacks</a:t>
            </a:r>
            <a:endParaRPr sz="2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Login Page</a:t>
            </a:r>
            <a:endParaRPr/>
          </a:p>
        </p:txBody>
      </p:sp>
      <p:pic>
        <p:nvPicPr>
          <p:cNvPr id="813" name="Google Shape;813;p108"/>
          <p:cNvPicPr preferRelativeResize="0"/>
          <p:nvPr/>
        </p:nvPicPr>
        <p:blipFill>
          <a:blip r:embed="rId3">
            <a:alphaModFix/>
          </a:blip>
          <a:stretch>
            <a:fillRect/>
          </a:stretch>
        </p:blipFill>
        <p:spPr>
          <a:xfrm>
            <a:off x="981075" y="1170125"/>
            <a:ext cx="7181850" cy="3733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Authentication - Node</a:t>
            </a:r>
            <a:endParaRPr/>
          </a:p>
        </p:txBody>
      </p:sp>
      <p:pic>
        <p:nvPicPr>
          <p:cNvPr id="819" name="Google Shape;819;p109"/>
          <p:cNvPicPr preferRelativeResize="0"/>
          <p:nvPr/>
        </p:nvPicPr>
        <p:blipFill>
          <a:blip r:embed="rId3">
            <a:alphaModFix/>
          </a:blip>
          <a:stretch>
            <a:fillRect/>
          </a:stretch>
        </p:blipFill>
        <p:spPr>
          <a:xfrm>
            <a:off x="919663" y="1017725"/>
            <a:ext cx="7304675" cy="3973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825" name="Google Shape;825;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accent3"/>
              </a:buClr>
              <a:buSzPts val="2000"/>
              <a:buFont typeface="Proxima Nova"/>
              <a:buChar char="●"/>
            </a:pPr>
            <a:r>
              <a:rPr lang="en" sz="2000"/>
              <a:t>What are the different authentication flows?</a:t>
            </a:r>
            <a:endParaRPr sz="2000"/>
          </a:p>
          <a:p>
            <a:pPr indent="-330200" lvl="1" marL="914400" marR="0" rtl="0" algn="l">
              <a:lnSpc>
                <a:spcPct val="115000"/>
              </a:lnSpc>
              <a:spcBef>
                <a:spcPts val="0"/>
              </a:spcBef>
              <a:spcAft>
                <a:spcPts val="0"/>
              </a:spcAft>
              <a:buSzPts val="1600"/>
              <a:buChar char="○"/>
            </a:pPr>
            <a:r>
              <a:rPr lang="en" sz="1600"/>
              <a:t>User Login</a:t>
            </a:r>
            <a:endParaRPr sz="1600"/>
          </a:p>
          <a:p>
            <a:pPr indent="-330200" lvl="1" marL="914400" marR="0" rtl="0" algn="l">
              <a:lnSpc>
                <a:spcPct val="115000"/>
              </a:lnSpc>
              <a:spcBef>
                <a:spcPts val="0"/>
              </a:spcBef>
              <a:spcAft>
                <a:spcPts val="0"/>
              </a:spcAft>
              <a:buSzPts val="1600"/>
              <a:buChar char="○"/>
            </a:pPr>
            <a:r>
              <a:rPr lang="en" sz="1600"/>
              <a:t>User Registration</a:t>
            </a:r>
            <a:endParaRPr sz="1600"/>
          </a:p>
          <a:p>
            <a:pPr indent="-330200" lvl="1" marL="914400" marR="0" rtl="0" algn="l">
              <a:lnSpc>
                <a:spcPct val="115000"/>
              </a:lnSpc>
              <a:spcBef>
                <a:spcPts val="0"/>
              </a:spcBef>
              <a:spcAft>
                <a:spcPts val="0"/>
              </a:spcAft>
              <a:buSzPts val="1600"/>
              <a:buChar char="○"/>
            </a:pPr>
            <a:r>
              <a:rPr lang="en" sz="1600"/>
              <a:t>Forgot Password</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are users identified? What information do they have to provide?</a:t>
            </a:r>
            <a:endParaRPr sz="2000"/>
          </a:p>
          <a:p>
            <a:pPr indent="-330200" lvl="1" marL="914400" marR="0" rtl="0" algn="l">
              <a:lnSpc>
                <a:spcPct val="115000"/>
              </a:lnSpc>
              <a:spcBef>
                <a:spcPts val="0"/>
              </a:spcBef>
              <a:spcAft>
                <a:spcPts val="0"/>
              </a:spcAft>
              <a:buSzPts val="1600"/>
              <a:buChar char="○"/>
            </a:pPr>
            <a:r>
              <a:rPr lang="en" sz="1600"/>
              <a:t>Username, email, password, 2fa token, etc.</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is authentication handled on each application endpoint?</a:t>
            </a:r>
            <a:endParaRPr sz="2000"/>
          </a:p>
          <a:p>
            <a:pPr indent="-355600" lvl="1" marL="914400" marR="0" rtl="0" algn="l">
              <a:lnSpc>
                <a:spcPct val="115000"/>
              </a:lnSpc>
              <a:spcBef>
                <a:spcPts val="0"/>
              </a:spcBef>
              <a:spcAft>
                <a:spcPts val="0"/>
              </a:spcAft>
              <a:buClr>
                <a:schemeClr val="accent3"/>
              </a:buClr>
              <a:buSzPts val="2000"/>
              <a:buFont typeface="Proxima Nova"/>
              <a:buChar char="○"/>
            </a:pPr>
            <a:r>
              <a:rPr lang="en" sz="1600"/>
              <a:t>Sensitive endpoints should require authentication</a:t>
            </a:r>
            <a:endParaRPr sz="1600"/>
          </a:p>
          <a:p>
            <a:pPr indent="-355600" lvl="0" marL="457200" rtl="0" algn="l">
              <a:spcBef>
                <a:spcPts val="0"/>
              </a:spcBef>
              <a:spcAft>
                <a:spcPts val="0"/>
              </a:spcAft>
              <a:buSzPts val="2000"/>
              <a:buChar char="●"/>
            </a:pPr>
            <a:r>
              <a:rPr lang="en" sz="2000"/>
              <a:t>Are there any hard-coded accounts?</a:t>
            </a:r>
            <a:endParaRPr sz="2000"/>
          </a:p>
          <a:p>
            <a:pPr indent="-355600" lvl="0" marL="457200" rtl="0" algn="l">
              <a:spcBef>
                <a:spcPts val="0"/>
              </a:spcBef>
              <a:spcAft>
                <a:spcPts val="0"/>
              </a:spcAft>
              <a:buSzPts val="2000"/>
              <a:buChar char="●"/>
            </a:pPr>
            <a:r>
              <a:rPr lang="en" sz="2000"/>
              <a:t>Does application allow for easily-guessed, default, or common passwords?</a:t>
            </a:r>
            <a:endParaRPr sz="2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831" name="Google Shape;831;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usernames determined, what naming conventions?</a:t>
            </a:r>
            <a:endParaRPr sz="1900"/>
          </a:p>
          <a:p>
            <a:pPr indent="-323850" lvl="1" marL="914400" rtl="0" algn="l">
              <a:spcBef>
                <a:spcPts val="0"/>
              </a:spcBef>
              <a:spcAft>
                <a:spcPts val="0"/>
              </a:spcAft>
              <a:buSzPts val="1500"/>
              <a:buChar char="○"/>
            </a:pPr>
            <a:r>
              <a:rPr lang="en" sz="1500"/>
              <a:t>Does registration allow for easy enumeration?</a:t>
            </a:r>
            <a:endParaRPr sz="1500"/>
          </a:p>
          <a:p>
            <a:pPr indent="-349250" lvl="0" marL="457200" rtl="0" algn="l">
              <a:spcBef>
                <a:spcPts val="0"/>
              </a:spcBef>
              <a:spcAft>
                <a:spcPts val="0"/>
              </a:spcAft>
              <a:buSzPts val="1900"/>
              <a:buChar char="●"/>
            </a:pPr>
            <a:r>
              <a:rPr lang="en" sz="1900"/>
              <a:t>Does the application allow for account enumeration through server responses or information disclosure?</a:t>
            </a:r>
            <a:endParaRPr sz="1900"/>
          </a:p>
          <a:p>
            <a:pPr indent="-323850" lvl="1" marL="914400" rtl="0" algn="l">
              <a:spcBef>
                <a:spcPts val="0"/>
              </a:spcBef>
              <a:spcAft>
                <a:spcPts val="0"/>
              </a:spcAft>
              <a:buSzPts val="1500"/>
              <a:buChar char="○"/>
            </a:pPr>
            <a:r>
              <a:rPr lang="en" sz="1500"/>
              <a:t>login/registration/forgot password flows</a:t>
            </a:r>
            <a:endParaRPr sz="1500"/>
          </a:p>
          <a:p>
            <a:pPr indent="-349250" lvl="0" marL="457200" rtl="0" algn="l">
              <a:spcBef>
                <a:spcPts val="0"/>
              </a:spcBef>
              <a:spcAft>
                <a:spcPts val="0"/>
              </a:spcAft>
              <a:buSzPts val="1900"/>
              <a:buChar char="●"/>
            </a:pPr>
            <a:r>
              <a:rPr lang="en" sz="1900"/>
              <a:t>Are user credentials protected in the data store using modern password hashing algorithms?</a:t>
            </a:r>
            <a:endParaRPr sz="1900"/>
          </a:p>
          <a:p>
            <a:pPr indent="-349250" lvl="0" marL="457200" rtl="0" algn="l">
              <a:spcBef>
                <a:spcPts val="0"/>
              </a:spcBef>
              <a:spcAft>
                <a:spcPts val="0"/>
              </a:spcAft>
              <a:buSzPts val="1900"/>
              <a:buChar char="●"/>
            </a:pPr>
            <a:r>
              <a:rPr lang="en" sz="1900"/>
              <a:t>Are security policies are configurable via environment variables and not hard-coded?</a:t>
            </a:r>
            <a:endParaRPr sz="1900"/>
          </a:p>
          <a:p>
            <a:pPr indent="-349250" lvl="0" marL="457200" rtl="0" algn="l">
              <a:spcBef>
                <a:spcPts val="0"/>
              </a:spcBef>
              <a:spcAft>
                <a:spcPts val="0"/>
              </a:spcAft>
              <a:buSzPts val="1900"/>
              <a:buChar char="●"/>
            </a:pPr>
            <a:r>
              <a:rPr lang="en" sz="1900"/>
              <a:t>What standard security frameworks are used?</a:t>
            </a:r>
            <a:endParaRPr sz="1900"/>
          </a:p>
          <a:p>
            <a:pPr indent="-323850" lvl="1" marL="914400" rtl="0" algn="l">
              <a:spcBef>
                <a:spcPts val="0"/>
              </a:spcBef>
              <a:spcAft>
                <a:spcPts val="0"/>
              </a:spcAft>
              <a:buSzPts val="1500"/>
              <a:buChar char="○"/>
            </a:pPr>
            <a:r>
              <a:rPr lang="en" sz="1500"/>
              <a:t>Is there code specific to the application, especially when dealing with password storage?</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